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9" r:id="rId5"/>
    <p:sldId id="270" r:id="rId6"/>
    <p:sldId id="271" r:id="rId7"/>
    <p:sldId id="274" r:id="rId8"/>
    <p:sldId id="272" r:id="rId9"/>
    <p:sldId id="273" r:id="rId10"/>
    <p:sldId id="259" r:id="rId11"/>
    <p:sldId id="275" r:id="rId12"/>
    <p:sldId id="276" r:id="rId13"/>
    <p:sldId id="277" r:id="rId14"/>
    <p:sldId id="279" r:id="rId15"/>
    <p:sldId id="278" r:id="rId16"/>
    <p:sldId id="268" r:id="rId1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4660"/>
  </p:normalViewPr>
  <p:slideViewPr>
    <p:cSldViewPr>
      <p:cViewPr varScale="1">
        <p:scale>
          <a:sx n="64" d="100"/>
          <a:sy n="64" d="100"/>
        </p:scale>
        <p:origin x="150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tr-TR"/>
              <a:t>Asıl başlık stili için tıklatın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A23720DD-5B6D-40BF-8493-A6B52D484E6B}" type="datetimeFigureOut">
              <a:rPr lang="tr-TR" smtClean="0"/>
              <a:t>30.06.2021</a:t>
            </a:fld>
            <a:endParaRPr lang="tr-T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tr-T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F302176B-0E47-46AC-8F43-DAB4B8A37D06}" type="slidenum">
              <a:rPr lang="tr-TR" smtClean="0"/>
              <a:t>‹#›</a:t>
            </a:fld>
            <a:endParaRPr lang="tr-T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t>30.06.2021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tr-TR"/>
              <a:t>Asıl başlık stili için tıklatın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t>30.06.2021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30.06.2021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tr-TR"/>
              <a:t>Asıl başlık stili için tıklatın</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A23720DD-5B6D-40BF-8493-A6B52D484E6B}" type="datetimeFigureOut">
              <a:rPr lang="tr-TR" smtClean="0"/>
              <a:t>30.06.2021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5" name="Date Placeholder 4"/>
          <p:cNvSpPr>
            <a:spLocks noGrp="1"/>
          </p:cNvSpPr>
          <p:nvPr>
            <p:ph type="dt" sz="half" idx="10"/>
          </p:nvPr>
        </p:nvSpPr>
        <p:spPr/>
        <p:txBody>
          <a:bodyPr/>
          <a:lstStyle/>
          <a:p>
            <a:fld id="{A23720DD-5B6D-40BF-8493-A6B52D484E6B}" type="datetimeFigureOut">
              <a:rPr lang="tr-TR" smtClean="0"/>
              <a:t>30.06.2021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
        <p:nvSpPr>
          <p:cNvPr id="9" name="Content Placeholder 8"/>
          <p:cNvSpPr>
            <a:spLocks noGrp="1"/>
          </p:cNvSpPr>
          <p:nvPr>
            <p:ph sz="quarter" idx="13"/>
          </p:nvPr>
        </p:nvSpPr>
        <p:spPr>
          <a:xfrm>
            <a:off x="1042416" y="2313432"/>
            <a:ext cx="3419856" cy="349300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A23720DD-5B6D-40BF-8493-A6B52D484E6B}" type="datetimeFigureOut">
              <a:rPr lang="tr-TR" smtClean="0"/>
              <a:t>30.06.2021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Date Placeholder 2"/>
          <p:cNvSpPr>
            <a:spLocks noGrp="1"/>
          </p:cNvSpPr>
          <p:nvPr>
            <p:ph type="dt" sz="half" idx="10"/>
          </p:nvPr>
        </p:nvSpPr>
        <p:spPr/>
        <p:txBody>
          <a:bodyPr/>
          <a:lstStyle/>
          <a:p>
            <a:fld id="{A23720DD-5B6D-40BF-8493-A6B52D484E6B}" type="datetimeFigureOut">
              <a:rPr lang="tr-TR" smtClean="0"/>
              <a:t>30.06.2021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20DD-5B6D-40BF-8493-A6B52D484E6B}" type="datetimeFigureOut">
              <a:rPr lang="tr-TR" smtClean="0"/>
              <a:t>30.06.2021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23720DD-5B6D-40BF-8493-A6B52D484E6B}" type="datetimeFigureOut">
              <a:rPr lang="tr-TR" smtClean="0"/>
              <a:t>30.06.2021</a:t>
            </a:fld>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tr-T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tr-TR"/>
              <a:t>Asıl başlık stili için tıklatın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tr-TR"/>
              <a:t>Asıl başlık stili için tıklatın</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A23720DD-5B6D-40BF-8493-A6B52D484E6B}" type="datetimeFigureOut">
              <a:rPr lang="tr-TR" smtClean="0"/>
              <a:t>30.06.2021</a:t>
            </a:fld>
            <a:endParaRPr lang="tr-T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tr-TR"/>
              <a:t>Asıl başlık stili için tıklatın</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A23720DD-5B6D-40BF-8493-A6B52D484E6B}" type="datetimeFigureOut">
              <a:rPr lang="tr-TR" smtClean="0"/>
              <a:t>30.06.2021</a:t>
            </a:fld>
            <a:endParaRPr lang="tr-T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tr-T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hyperlink" Target="https://odumaral.odu.edu.tr/files/other/Formlar/Analiz_Talep_Formlar/OAL-002-HPLC_ANALZ_STEK_FORMU_V1603218489.doc" TargetMode="External"/><Relationship Id="rId2" Type="http://schemas.openxmlformats.org/officeDocument/2006/relationships/hyperlink" Target="https://odumaral.odu.edu.tr/files/other/Analiz/Analiz_Talebi_leyi_Proseduru_2021.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4732109" y="3029119"/>
            <a:ext cx="3456384" cy="2592288"/>
          </a:xfrm>
        </p:spPr>
        <p:txBody>
          <a:bodyPr>
            <a:normAutofit fontScale="90000"/>
          </a:bodyPr>
          <a:lstStyle/>
          <a:p>
            <a:r>
              <a:rPr lang="tr-TR" sz="3100" b="1" dirty="0">
                <a:solidFill>
                  <a:schemeClr val="bg1"/>
                </a:solidFill>
              </a:rPr>
              <a:t>ORDU ÜNİVERSİTESİ</a:t>
            </a:r>
            <a:br>
              <a:rPr lang="tr-TR" sz="3100" b="1" dirty="0">
                <a:solidFill>
                  <a:schemeClr val="bg1"/>
                </a:solidFill>
              </a:rPr>
            </a:br>
            <a:r>
              <a:rPr lang="tr-TR" sz="3100" b="1" dirty="0">
                <a:solidFill>
                  <a:schemeClr val="bg1"/>
                </a:solidFill>
              </a:rPr>
              <a:t>Merkezi Araştırma Laboratuvarı</a:t>
            </a:r>
            <a:br>
              <a:rPr lang="tr-TR" dirty="0"/>
            </a:br>
            <a:br>
              <a:rPr lang="tr-TR" dirty="0"/>
            </a:br>
            <a:br>
              <a:rPr lang="tr-TR" dirty="0"/>
            </a:br>
            <a:r>
              <a:rPr lang="tr-TR" b="1" dirty="0"/>
              <a:t>HPLC (Yüksek Performanslı Sıvı </a:t>
            </a:r>
            <a:r>
              <a:rPr lang="tr-TR" b="1" dirty="0" err="1"/>
              <a:t>Kromatografi</a:t>
            </a:r>
            <a:r>
              <a:rPr lang="tr-TR" b="1" dirty="0"/>
              <a:t>)</a:t>
            </a:r>
            <a:br>
              <a:rPr lang="tr-TR" dirty="0"/>
            </a:br>
            <a:br>
              <a:rPr lang="tr-TR" dirty="0"/>
            </a:br>
            <a:br>
              <a:rPr lang="tr-TR" dirty="0"/>
            </a:br>
            <a:endParaRPr lang="tr-TR" dirty="0"/>
          </a:p>
        </p:txBody>
      </p:sp>
      <p:sp>
        <p:nvSpPr>
          <p:cNvPr id="3" name="Alt Başlık 2"/>
          <p:cNvSpPr>
            <a:spLocks noGrp="1"/>
          </p:cNvSpPr>
          <p:nvPr>
            <p:ph type="subTitle" idx="1"/>
          </p:nvPr>
        </p:nvSpPr>
        <p:spPr>
          <a:xfrm>
            <a:off x="4716015" y="5301208"/>
            <a:ext cx="3528393" cy="720080"/>
          </a:xfrm>
        </p:spPr>
        <p:txBody>
          <a:bodyPr>
            <a:normAutofit/>
          </a:bodyPr>
          <a:lstStyle/>
          <a:p>
            <a:endParaRPr lang="tr-TR" b="1" dirty="0"/>
          </a:p>
          <a:p>
            <a:r>
              <a:rPr lang="tr-TR" dirty="0"/>
              <a:t>2021</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88640"/>
            <a:ext cx="2293943" cy="1800200"/>
          </a:xfrm>
          <a:prstGeom prst="rect">
            <a:avLst/>
          </a:prstGeom>
        </p:spPr>
      </p:pic>
      <p:sp>
        <p:nvSpPr>
          <p:cNvPr id="6" name="Dikdörtgen 5"/>
          <p:cNvSpPr/>
          <p:nvPr/>
        </p:nvSpPr>
        <p:spPr>
          <a:xfrm>
            <a:off x="35496" y="5661248"/>
            <a:ext cx="4392488" cy="1200329"/>
          </a:xfrm>
          <a:prstGeom prst="rect">
            <a:avLst/>
          </a:prstGeom>
        </p:spPr>
        <p:txBody>
          <a:bodyPr wrap="square">
            <a:spAutoFit/>
          </a:bodyPr>
          <a:lstStyle/>
          <a:p>
            <a:r>
              <a:rPr lang="tr-TR" b="1" dirty="0">
                <a:solidFill>
                  <a:schemeClr val="bg1"/>
                </a:solidFill>
              </a:rPr>
              <a:t>CİHAZ</a:t>
            </a:r>
          </a:p>
          <a:p>
            <a:r>
              <a:rPr lang="en-US" b="1" dirty="0">
                <a:solidFill>
                  <a:schemeClr val="bg1"/>
                </a:solidFill>
              </a:rPr>
              <a:t>Thermo Fisher Scientific</a:t>
            </a:r>
          </a:p>
          <a:p>
            <a:r>
              <a:rPr lang="en-US" dirty="0" err="1">
                <a:solidFill>
                  <a:schemeClr val="bg1"/>
                </a:solidFill>
              </a:rPr>
              <a:t>UltiMate</a:t>
            </a:r>
            <a:r>
              <a:rPr lang="en-US" dirty="0">
                <a:solidFill>
                  <a:schemeClr val="bg1"/>
                </a:solidFill>
              </a:rPr>
              <a:t>™ 3000 Rapid Separation Dual System</a:t>
            </a:r>
          </a:p>
        </p:txBody>
      </p:sp>
      <p:pic>
        <p:nvPicPr>
          <p:cNvPr id="8" name="Resim 7">
            <a:extLst>
              <a:ext uri="{FF2B5EF4-FFF2-40B4-BE49-F238E27FC236}">
                <a16:creationId xmlns:a16="http://schemas.microsoft.com/office/drawing/2014/main" id="{4B8DE710-866F-4138-94DD-16EF03F5EB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951" y="2175417"/>
            <a:ext cx="1549499" cy="3462337"/>
          </a:xfrm>
          <a:prstGeom prst="rect">
            <a:avLst/>
          </a:prstGeom>
        </p:spPr>
      </p:pic>
    </p:spTree>
    <p:extLst>
      <p:ext uri="{BB962C8B-B14F-4D97-AF65-F5344CB8AC3E}">
        <p14:creationId xmlns:p14="http://schemas.microsoft.com/office/powerpoint/2010/main" val="346856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27584" y="836712"/>
            <a:ext cx="7240650" cy="1143000"/>
          </a:xfrm>
        </p:spPr>
        <p:txBody>
          <a:bodyPr>
            <a:normAutofit/>
          </a:bodyPr>
          <a:lstStyle/>
          <a:p>
            <a:r>
              <a:rPr lang="tr-TR" b="1" dirty="0"/>
              <a:t>Akış Tipine Göre Ayrım</a:t>
            </a:r>
          </a:p>
        </p:txBody>
      </p:sp>
      <p:sp>
        <p:nvSpPr>
          <p:cNvPr id="3" name="İçerik Yer Tutucusu 2"/>
          <p:cNvSpPr>
            <a:spLocks noGrp="1"/>
          </p:cNvSpPr>
          <p:nvPr>
            <p:ph idx="1"/>
          </p:nvPr>
        </p:nvSpPr>
        <p:spPr>
          <a:xfrm>
            <a:off x="611560" y="2179636"/>
            <a:ext cx="7456674" cy="4129684"/>
          </a:xfrm>
        </p:spPr>
        <p:txBody>
          <a:bodyPr>
            <a:normAutofit lnSpcReduction="10000"/>
          </a:bodyPr>
          <a:lstStyle/>
          <a:p>
            <a:pPr algn="just"/>
            <a:r>
              <a:rPr lang="tr-TR" b="1" dirty="0" err="1"/>
              <a:t>Isocratic</a:t>
            </a:r>
            <a:r>
              <a:rPr lang="tr-TR" dirty="0"/>
              <a:t> </a:t>
            </a:r>
          </a:p>
          <a:p>
            <a:pPr marL="0" indent="0" algn="just">
              <a:buNone/>
            </a:pPr>
            <a:r>
              <a:rPr lang="tr-TR" dirty="0"/>
              <a:t>Analizler ilk olarak, analiz sırasında </a:t>
            </a:r>
            <a:r>
              <a:rPr lang="tr-TR" dirty="0" err="1"/>
              <a:t>eluent</a:t>
            </a:r>
            <a:r>
              <a:rPr lang="tr-TR" dirty="0"/>
              <a:t> bileşiminin değişmeden kaldığı </a:t>
            </a:r>
            <a:r>
              <a:rPr lang="tr-TR" dirty="0" err="1"/>
              <a:t>izokratik</a:t>
            </a:r>
            <a:r>
              <a:rPr lang="tr-TR" dirty="0"/>
              <a:t> ayırmalar kullanılarak gerçekleştirilmiştir. Bu teknikler basit ayırmalar için yeterlidir. Bir numune, birçok bileşen içerdiğinde, yalnızca bir </a:t>
            </a:r>
            <a:r>
              <a:rPr lang="tr-TR" dirty="0" err="1"/>
              <a:t>eluent</a:t>
            </a:r>
            <a:r>
              <a:rPr lang="tr-TR" dirty="0"/>
              <a:t> kullanarak tüm bileşenleri etkili bir şekilde ayırmak çok zordur (</a:t>
            </a:r>
            <a:r>
              <a:rPr lang="tr-TR" dirty="0" err="1"/>
              <a:t>aa</a:t>
            </a:r>
            <a:r>
              <a:rPr lang="tr-TR" dirty="0"/>
              <a:t> analizleri gibi).</a:t>
            </a:r>
          </a:p>
          <a:p>
            <a:pPr algn="just"/>
            <a:r>
              <a:rPr lang="tr-TR" b="1" dirty="0" err="1"/>
              <a:t>Gradient</a:t>
            </a:r>
            <a:r>
              <a:rPr lang="tr-TR" dirty="0"/>
              <a:t> </a:t>
            </a:r>
          </a:p>
          <a:p>
            <a:pPr marL="0" indent="0" algn="just">
              <a:buNone/>
            </a:pPr>
            <a:r>
              <a:rPr lang="tr-TR" dirty="0"/>
              <a:t>Bir </a:t>
            </a:r>
            <a:r>
              <a:rPr lang="tr-TR" dirty="0" err="1"/>
              <a:t>gradient</a:t>
            </a:r>
            <a:r>
              <a:rPr lang="tr-TR" dirty="0"/>
              <a:t> analizi, analiz sırasında </a:t>
            </a:r>
            <a:r>
              <a:rPr lang="tr-TR" dirty="0" err="1"/>
              <a:t>eluent</a:t>
            </a:r>
            <a:r>
              <a:rPr lang="tr-TR" dirty="0"/>
              <a:t> bileşiminin değiştirilmesine izin verir.</a:t>
            </a:r>
          </a:p>
          <a:p>
            <a:pPr marL="68580" indent="0" algn="just">
              <a:buNone/>
            </a:pPr>
            <a:endParaRPr lang="tr-TR" dirty="0"/>
          </a:p>
        </p:txBody>
      </p:sp>
      <p:sp>
        <p:nvSpPr>
          <p:cNvPr id="4" name="Dikdörtgen 3"/>
          <p:cNvSpPr/>
          <p:nvPr/>
        </p:nvSpPr>
        <p:spPr>
          <a:xfrm>
            <a:off x="5436096" y="116632"/>
            <a:ext cx="1475084" cy="369332"/>
          </a:xfrm>
          <a:prstGeom prst="rect">
            <a:avLst/>
          </a:prstGeom>
        </p:spPr>
        <p:txBody>
          <a:bodyPr wrap="none">
            <a:spAutoFit/>
          </a:bodyPr>
          <a:lstStyle/>
          <a:p>
            <a:r>
              <a:rPr lang="tr-TR" b="1" dirty="0">
                <a:solidFill>
                  <a:schemeClr val="bg1"/>
                </a:solidFill>
              </a:rPr>
              <a:t>ODÜMARAL</a:t>
            </a:r>
          </a:p>
        </p:txBody>
      </p:sp>
    </p:spTree>
    <p:extLst>
      <p:ext uri="{BB962C8B-B14F-4D97-AF65-F5344CB8AC3E}">
        <p14:creationId xmlns:p14="http://schemas.microsoft.com/office/powerpoint/2010/main" val="3151270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89CD1D-8ABD-4B8F-AC6F-8B5EB5536247}"/>
              </a:ext>
            </a:extLst>
          </p:cNvPr>
          <p:cNvSpPr>
            <a:spLocks noGrp="1"/>
          </p:cNvSpPr>
          <p:nvPr>
            <p:ph type="title"/>
          </p:nvPr>
        </p:nvSpPr>
        <p:spPr>
          <a:xfrm>
            <a:off x="628650" y="857251"/>
            <a:ext cx="7886700" cy="994172"/>
          </a:xfrm>
        </p:spPr>
        <p:txBody>
          <a:bodyPr/>
          <a:lstStyle/>
          <a:p>
            <a:pPr algn="ctr"/>
            <a:r>
              <a:rPr lang="tr-TR" b="1" dirty="0" err="1"/>
              <a:t>Dedektörler</a:t>
            </a:r>
            <a:endParaRPr lang="tr-TR" b="1" dirty="0"/>
          </a:p>
        </p:txBody>
      </p:sp>
      <p:graphicFrame>
        <p:nvGraphicFramePr>
          <p:cNvPr id="4" name="Tablo 4">
            <a:extLst>
              <a:ext uri="{FF2B5EF4-FFF2-40B4-BE49-F238E27FC236}">
                <a16:creationId xmlns:a16="http://schemas.microsoft.com/office/drawing/2014/main" id="{3C251ED9-52DB-448C-8C59-E55F7531A297}"/>
              </a:ext>
            </a:extLst>
          </p:cNvPr>
          <p:cNvGraphicFramePr>
            <a:graphicFrameLocks noGrp="1"/>
          </p:cNvGraphicFramePr>
          <p:nvPr>
            <p:ph idx="1"/>
          </p:nvPr>
        </p:nvGraphicFramePr>
        <p:xfrm>
          <a:off x="781050" y="2442686"/>
          <a:ext cx="7886700" cy="2049780"/>
        </p:xfrm>
        <a:graphic>
          <a:graphicData uri="http://schemas.openxmlformats.org/drawingml/2006/table">
            <a:tbl>
              <a:tblPr firstRow="1" bandRow="1">
                <a:tableStyleId>{5940675A-B579-460E-94D1-54222C63F5DA}</a:tableStyleId>
              </a:tblPr>
              <a:tblGrid>
                <a:gridCol w="3943350">
                  <a:extLst>
                    <a:ext uri="{9D8B030D-6E8A-4147-A177-3AD203B41FA5}">
                      <a16:colId xmlns:a16="http://schemas.microsoft.com/office/drawing/2014/main" val="801145622"/>
                    </a:ext>
                  </a:extLst>
                </a:gridCol>
                <a:gridCol w="3943350">
                  <a:extLst>
                    <a:ext uri="{9D8B030D-6E8A-4147-A177-3AD203B41FA5}">
                      <a16:colId xmlns:a16="http://schemas.microsoft.com/office/drawing/2014/main" val="4017385926"/>
                    </a:ext>
                  </a:extLst>
                </a:gridCol>
              </a:tblGrid>
              <a:tr h="525780">
                <a:tc>
                  <a:txBody>
                    <a:bodyPr/>
                    <a:lstStyle/>
                    <a:p>
                      <a:pPr algn="l"/>
                      <a:r>
                        <a:rPr lang="tr-TR" sz="1400" b="0" i="0">
                          <a:effectLst/>
                        </a:rPr>
                        <a:t>Diode array detector (DAD)</a:t>
                      </a:r>
                    </a:p>
                  </a:txBody>
                  <a:tcPr marL="85725" marR="85725" marT="57150" marB="57150" anchor="ctr"/>
                </a:tc>
                <a:tc>
                  <a:txBody>
                    <a:bodyPr/>
                    <a:lstStyle/>
                    <a:p>
                      <a:pPr algn="l"/>
                      <a:r>
                        <a:rPr lang="tr-TR" sz="1400" dirty="0"/>
                        <a:t>Ultraviyole ile görünür ışık aralığına kadar spektrum hakkındaki veriler de toplanır.</a:t>
                      </a:r>
                      <a:endParaRPr lang="en-US" sz="1400" dirty="0">
                        <a:effectLst/>
                      </a:endParaRPr>
                    </a:p>
                  </a:txBody>
                  <a:tcPr marL="85725" marR="85725" marT="57150" marB="57150" anchor="ctr"/>
                </a:tc>
                <a:extLst>
                  <a:ext uri="{0D108BD9-81ED-4DB2-BD59-A6C34878D82A}">
                    <a16:rowId xmlns:a16="http://schemas.microsoft.com/office/drawing/2014/main" val="2650463025"/>
                  </a:ext>
                </a:extLst>
              </a:tr>
              <a:tr h="525780">
                <a:tc>
                  <a:txBody>
                    <a:bodyPr/>
                    <a:lstStyle/>
                    <a:p>
                      <a:pPr algn="l"/>
                      <a:r>
                        <a:rPr lang="tr-TR" sz="1400" b="0" i="0">
                          <a:effectLst/>
                        </a:rPr>
                        <a:t>Fluorescence (FL) detector</a:t>
                      </a:r>
                    </a:p>
                  </a:txBody>
                  <a:tcPr marL="85725" marR="85725" marT="57150" marB="57150" anchor="ctr"/>
                </a:tc>
                <a:tc>
                  <a:txBody>
                    <a:bodyPr/>
                    <a:lstStyle/>
                    <a:p>
                      <a:pPr algn="l"/>
                      <a:r>
                        <a:rPr lang="tr-TR" sz="1400" dirty="0"/>
                        <a:t>Floresan maddeler özel olarak yüksek hassasiyetle tespit edilebilir.</a:t>
                      </a:r>
                      <a:endParaRPr lang="en-US" sz="1400" dirty="0">
                        <a:effectLst/>
                      </a:endParaRPr>
                    </a:p>
                  </a:txBody>
                  <a:tcPr marL="85725" marR="85725" marT="57150" marB="57150" anchor="ctr"/>
                </a:tc>
                <a:extLst>
                  <a:ext uri="{0D108BD9-81ED-4DB2-BD59-A6C34878D82A}">
                    <a16:rowId xmlns:a16="http://schemas.microsoft.com/office/drawing/2014/main" val="1328503368"/>
                  </a:ext>
                </a:extLst>
              </a:tr>
              <a:tr h="937260">
                <a:tc>
                  <a:txBody>
                    <a:bodyPr/>
                    <a:lstStyle/>
                    <a:p>
                      <a:pPr algn="l"/>
                      <a:r>
                        <a:rPr lang="en-US" sz="1400" b="0" i="0" dirty="0">
                          <a:effectLst/>
                        </a:rPr>
                        <a:t>Differential refractive index (RI) detector</a:t>
                      </a:r>
                    </a:p>
                  </a:txBody>
                  <a:tcPr marL="85725" marR="85725" marT="57150" marB="57150" anchor="ctr"/>
                </a:tc>
                <a:tc>
                  <a:txBody>
                    <a:bodyPr/>
                    <a:lstStyle/>
                    <a:p>
                      <a:pPr algn="l"/>
                      <a:r>
                        <a:rPr lang="tr-TR" sz="1400" dirty="0"/>
                        <a:t>Kırılma indisindeki değişiklik tespit edilir. Düşük hassasiyete karşın hiçbir ultraviyole ışığı </a:t>
                      </a:r>
                      <a:r>
                        <a:rPr lang="tr-TR" sz="1400" dirty="0" err="1"/>
                        <a:t>absorbe</a:t>
                      </a:r>
                      <a:r>
                        <a:rPr lang="tr-TR" sz="1400" dirty="0"/>
                        <a:t> etmeyen bileşenler de tespit edilebilir.</a:t>
                      </a:r>
                      <a:endParaRPr lang="en-US" sz="1400" dirty="0">
                        <a:effectLst/>
                      </a:endParaRPr>
                    </a:p>
                  </a:txBody>
                  <a:tcPr marL="85725" marR="85725" marT="57150" marB="57150" anchor="ctr"/>
                </a:tc>
                <a:extLst>
                  <a:ext uri="{0D108BD9-81ED-4DB2-BD59-A6C34878D82A}">
                    <a16:rowId xmlns:a16="http://schemas.microsoft.com/office/drawing/2014/main" val="1580488434"/>
                  </a:ext>
                </a:extLst>
              </a:tr>
            </a:tbl>
          </a:graphicData>
        </a:graphic>
      </p:graphicFrame>
      <p:sp>
        <p:nvSpPr>
          <p:cNvPr id="5" name="Dikdörtgen 4">
            <a:extLst>
              <a:ext uri="{FF2B5EF4-FFF2-40B4-BE49-F238E27FC236}">
                <a16:creationId xmlns:a16="http://schemas.microsoft.com/office/drawing/2014/main" id="{7F11F079-66E8-4713-B063-808E5767B734}"/>
              </a:ext>
            </a:extLst>
          </p:cNvPr>
          <p:cNvSpPr/>
          <p:nvPr/>
        </p:nvSpPr>
        <p:spPr>
          <a:xfrm>
            <a:off x="5436096" y="116632"/>
            <a:ext cx="1475084" cy="369332"/>
          </a:xfrm>
          <a:prstGeom prst="rect">
            <a:avLst/>
          </a:prstGeom>
        </p:spPr>
        <p:txBody>
          <a:bodyPr wrap="none">
            <a:spAutoFit/>
          </a:bodyPr>
          <a:lstStyle/>
          <a:p>
            <a:r>
              <a:rPr lang="tr-TR" b="1" dirty="0">
                <a:solidFill>
                  <a:schemeClr val="bg1"/>
                </a:solidFill>
              </a:rPr>
              <a:t>ODÜMARAL</a:t>
            </a:r>
          </a:p>
        </p:txBody>
      </p:sp>
    </p:spTree>
    <p:extLst>
      <p:ext uri="{BB962C8B-B14F-4D97-AF65-F5344CB8AC3E}">
        <p14:creationId xmlns:p14="http://schemas.microsoft.com/office/powerpoint/2010/main" val="3278517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4F415B-B759-453D-A59B-B4C82C814B99}"/>
              </a:ext>
            </a:extLst>
          </p:cNvPr>
          <p:cNvSpPr>
            <a:spLocks noGrp="1"/>
          </p:cNvSpPr>
          <p:nvPr>
            <p:ph type="title"/>
          </p:nvPr>
        </p:nvSpPr>
        <p:spPr>
          <a:xfrm>
            <a:off x="472574" y="814721"/>
            <a:ext cx="7024744" cy="860818"/>
          </a:xfrm>
        </p:spPr>
        <p:txBody>
          <a:bodyPr/>
          <a:lstStyle/>
          <a:p>
            <a:pPr algn="ctr"/>
            <a:r>
              <a:rPr lang="tr-TR" b="1" dirty="0"/>
              <a:t>HPLC Kullanım Alanları</a:t>
            </a:r>
          </a:p>
        </p:txBody>
      </p:sp>
      <p:sp>
        <p:nvSpPr>
          <p:cNvPr id="3" name="İçerik Yer Tutucusu 2">
            <a:extLst>
              <a:ext uri="{FF2B5EF4-FFF2-40B4-BE49-F238E27FC236}">
                <a16:creationId xmlns:a16="http://schemas.microsoft.com/office/drawing/2014/main" id="{B169D4B1-EDDC-4303-A0A1-A59D6002E867}"/>
              </a:ext>
            </a:extLst>
          </p:cNvPr>
          <p:cNvSpPr>
            <a:spLocks noGrp="1"/>
          </p:cNvSpPr>
          <p:nvPr>
            <p:ph idx="1"/>
          </p:nvPr>
        </p:nvSpPr>
        <p:spPr>
          <a:xfrm>
            <a:off x="684687" y="2068133"/>
            <a:ext cx="6777317" cy="3508977"/>
          </a:xfrm>
        </p:spPr>
        <p:txBody>
          <a:bodyPr>
            <a:normAutofit fontScale="92500" lnSpcReduction="10000"/>
          </a:bodyPr>
          <a:lstStyle/>
          <a:p>
            <a:r>
              <a:rPr lang="tr-TR" dirty="0">
                <a:solidFill>
                  <a:srgbClr val="000000"/>
                </a:solidFill>
                <a:latin typeface="roboto"/>
              </a:rPr>
              <a:t>Bilimsel Çalışmalar</a:t>
            </a:r>
            <a:endParaRPr lang="tr-TR" b="0" i="0" dirty="0">
              <a:solidFill>
                <a:srgbClr val="000000"/>
              </a:solidFill>
              <a:effectLst/>
              <a:latin typeface="roboto"/>
            </a:endParaRPr>
          </a:p>
          <a:p>
            <a:r>
              <a:rPr lang="tr-TR" b="0" i="0" dirty="0">
                <a:solidFill>
                  <a:srgbClr val="000000"/>
                </a:solidFill>
                <a:effectLst/>
                <a:latin typeface="roboto"/>
              </a:rPr>
              <a:t>Gıda ve İçecek Endüstrisi</a:t>
            </a:r>
          </a:p>
          <a:p>
            <a:r>
              <a:rPr lang="tr-TR" b="0" i="0" dirty="0">
                <a:solidFill>
                  <a:srgbClr val="000000"/>
                </a:solidFill>
                <a:effectLst/>
                <a:latin typeface="roboto"/>
              </a:rPr>
              <a:t>Farmakoloji</a:t>
            </a:r>
            <a:endParaRPr lang="tr-TR" dirty="0"/>
          </a:p>
          <a:p>
            <a:r>
              <a:rPr lang="tr-TR" b="0" i="0" dirty="0">
                <a:solidFill>
                  <a:srgbClr val="000000"/>
                </a:solidFill>
                <a:effectLst/>
                <a:latin typeface="roboto"/>
              </a:rPr>
              <a:t>Tıp </a:t>
            </a:r>
          </a:p>
          <a:p>
            <a:r>
              <a:rPr lang="tr-TR" b="0" i="0" dirty="0">
                <a:solidFill>
                  <a:srgbClr val="000000"/>
                </a:solidFill>
                <a:effectLst/>
                <a:latin typeface="roboto"/>
              </a:rPr>
              <a:t>Çevre Mühendisliği</a:t>
            </a:r>
          </a:p>
          <a:p>
            <a:r>
              <a:rPr lang="tr-TR" b="0" i="0" dirty="0">
                <a:solidFill>
                  <a:srgbClr val="000000"/>
                </a:solidFill>
                <a:effectLst/>
                <a:latin typeface="roboto"/>
              </a:rPr>
              <a:t>Petrokimya</a:t>
            </a:r>
          </a:p>
          <a:p>
            <a:r>
              <a:rPr lang="tr-TR" b="0" i="0" dirty="0">
                <a:solidFill>
                  <a:srgbClr val="000000"/>
                </a:solidFill>
                <a:effectLst/>
                <a:latin typeface="roboto"/>
              </a:rPr>
              <a:t>Ziraat</a:t>
            </a:r>
          </a:p>
          <a:p>
            <a:r>
              <a:rPr lang="tr-TR" b="0" i="0" dirty="0">
                <a:solidFill>
                  <a:srgbClr val="000000"/>
                </a:solidFill>
                <a:effectLst/>
                <a:latin typeface="roboto"/>
              </a:rPr>
              <a:t>Tüketim Maddeleri</a:t>
            </a:r>
          </a:p>
          <a:p>
            <a:r>
              <a:rPr lang="tr-TR" b="0" i="0" dirty="0">
                <a:solidFill>
                  <a:srgbClr val="000000"/>
                </a:solidFill>
                <a:effectLst/>
                <a:latin typeface="roboto"/>
              </a:rPr>
              <a:t>Endüstriyel Kimya</a:t>
            </a:r>
          </a:p>
        </p:txBody>
      </p:sp>
      <p:pic>
        <p:nvPicPr>
          <p:cNvPr id="5" name="Resim 4">
            <a:extLst>
              <a:ext uri="{FF2B5EF4-FFF2-40B4-BE49-F238E27FC236}">
                <a16:creationId xmlns:a16="http://schemas.microsoft.com/office/drawing/2014/main" id="{3404D2B6-2012-46A1-9F00-C546A40F52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628" y="1886189"/>
            <a:ext cx="2586752" cy="1725783"/>
          </a:xfrm>
          <a:prstGeom prst="rect">
            <a:avLst/>
          </a:prstGeom>
        </p:spPr>
      </p:pic>
      <p:pic>
        <p:nvPicPr>
          <p:cNvPr id="7" name="Resim 6">
            <a:extLst>
              <a:ext uri="{FF2B5EF4-FFF2-40B4-BE49-F238E27FC236}">
                <a16:creationId xmlns:a16="http://schemas.microsoft.com/office/drawing/2014/main" id="{7834B6BE-3DC5-43F5-92A2-7D7A8A204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6695" y="3032293"/>
            <a:ext cx="2085975" cy="1235869"/>
          </a:xfrm>
          <a:prstGeom prst="rect">
            <a:avLst/>
          </a:prstGeom>
        </p:spPr>
      </p:pic>
      <p:pic>
        <p:nvPicPr>
          <p:cNvPr id="9" name="Resim 8">
            <a:extLst>
              <a:ext uri="{FF2B5EF4-FFF2-40B4-BE49-F238E27FC236}">
                <a16:creationId xmlns:a16="http://schemas.microsoft.com/office/drawing/2014/main" id="{BA834E7A-F237-4E4A-88B7-BCE2EF91BA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7168" y="3593077"/>
            <a:ext cx="2400300" cy="1350169"/>
          </a:xfrm>
          <a:prstGeom prst="rect">
            <a:avLst/>
          </a:prstGeom>
        </p:spPr>
      </p:pic>
      <p:sp>
        <p:nvSpPr>
          <p:cNvPr id="8" name="Dikdörtgen 7">
            <a:extLst>
              <a:ext uri="{FF2B5EF4-FFF2-40B4-BE49-F238E27FC236}">
                <a16:creationId xmlns:a16="http://schemas.microsoft.com/office/drawing/2014/main" id="{60785DF8-E822-4A63-BC66-8BC65933374D}"/>
              </a:ext>
            </a:extLst>
          </p:cNvPr>
          <p:cNvSpPr/>
          <p:nvPr/>
        </p:nvSpPr>
        <p:spPr>
          <a:xfrm>
            <a:off x="5436096" y="116632"/>
            <a:ext cx="1475084" cy="369332"/>
          </a:xfrm>
          <a:prstGeom prst="rect">
            <a:avLst/>
          </a:prstGeom>
        </p:spPr>
        <p:txBody>
          <a:bodyPr wrap="none">
            <a:spAutoFit/>
          </a:bodyPr>
          <a:lstStyle/>
          <a:p>
            <a:r>
              <a:rPr lang="tr-TR" b="1" dirty="0">
                <a:solidFill>
                  <a:schemeClr val="bg1"/>
                </a:solidFill>
              </a:rPr>
              <a:t>ODÜMARAL</a:t>
            </a:r>
          </a:p>
        </p:txBody>
      </p:sp>
    </p:spTree>
    <p:extLst>
      <p:ext uri="{BB962C8B-B14F-4D97-AF65-F5344CB8AC3E}">
        <p14:creationId xmlns:p14="http://schemas.microsoft.com/office/powerpoint/2010/main" val="167027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4FD852-0EEC-48DC-8001-6D7BFBE231AE}"/>
              </a:ext>
            </a:extLst>
          </p:cNvPr>
          <p:cNvSpPr>
            <a:spLocks noGrp="1"/>
          </p:cNvSpPr>
          <p:nvPr>
            <p:ph type="title"/>
          </p:nvPr>
        </p:nvSpPr>
        <p:spPr>
          <a:xfrm>
            <a:off x="628650" y="514553"/>
            <a:ext cx="7886700" cy="994172"/>
          </a:xfrm>
        </p:spPr>
        <p:txBody>
          <a:bodyPr/>
          <a:lstStyle/>
          <a:p>
            <a:pPr algn="ctr"/>
            <a:r>
              <a:rPr lang="tr-TR" b="1" dirty="0"/>
              <a:t>HPLC Kullanım Alanları</a:t>
            </a:r>
          </a:p>
        </p:txBody>
      </p:sp>
      <p:pic>
        <p:nvPicPr>
          <p:cNvPr id="5" name="İçerik Yer Tutucusu 4">
            <a:extLst>
              <a:ext uri="{FF2B5EF4-FFF2-40B4-BE49-F238E27FC236}">
                <a16:creationId xmlns:a16="http://schemas.microsoft.com/office/drawing/2014/main" id="{20DF390F-8BE2-42DC-808B-96DB719AC3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1777" y="1562211"/>
            <a:ext cx="5932684" cy="2394793"/>
          </a:xfrm>
        </p:spPr>
      </p:pic>
      <p:pic>
        <p:nvPicPr>
          <p:cNvPr id="7" name="Resim 6">
            <a:extLst>
              <a:ext uri="{FF2B5EF4-FFF2-40B4-BE49-F238E27FC236}">
                <a16:creationId xmlns:a16="http://schemas.microsoft.com/office/drawing/2014/main" id="{25172DBA-4615-4DBD-A8F4-88C13A6C9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0154" y="3249667"/>
            <a:ext cx="4683846" cy="2046122"/>
          </a:xfrm>
          <a:prstGeom prst="rect">
            <a:avLst/>
          </a:prstGeom>
        </p:spPr>
      </p:pic>
      <p:pic>
        <p:nvPicPr>
          <p:cNvPr id="9" name="Resim 8">
            <a:extLst>
              <a:ext uri="{FF2B5EF4-FFF2-40B4-BE49-F238E27FC236}">
                <a16:creationId xmlns:a16="http://schemas.microsoft.com/office/drawing/2014/main" id="{8ADCD34D-4BC1-414F-94CD-29245B950C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088" y="4172855"/>
            <a:ext cx="4287067" cy="1673506"/>
          </a:xfrm>
          <a:prstGeom prst="rect">
            <a:avLst/>
          </a:prstGeom>
        </p:spPr>
      </p:pic>
      <p:sp>
        <p:nvSpPr>
          <p:cNvPr id="6" name="Dikdörtgen 5">
            <a:extLst>
              <a:ext uri="{FF2B5EF4-FFF2-40B4-BE49-F238E27FC236}">
                <a16:creationId xmlns:a16="http://schemas.microsoft.com/office/drawing/2014/main" id="{EDD771CA-76A9-4F72-AFE8-4DEBF4CB964A}"/>
              </a:ext>
            </a:extLst>
          </p:cNvPr>
          <p:cNvSpPr/>
          <p:nvPr/>
        </p:nvSpPr>
        <p:spPr>
          <a:xfrm>
            <a:off x="5436096" y="116632"/>
            <a:ext cx="1475084" cy="369332"/>
          </a:xfrm>
          <a:prstGeom prst="rect">
            <a:avLst/>
          </a:prstGeom>
        </p:spPr>
        <p:txBody>
          <a:bodyPr wrap="none">
            <a:spAutoFit/>
          </a:bodyPr>
          <a:lstStyle/>
          <a:p>
            <a:r>
              <a:rPr lang="tr-TR" b="1" dirty="0">
                <a:solidFill>
                  <a:schemeClr val="bg1"/>
                </a:solidFill>
              </a:rPr>
              <a:t>ODÜMARAL</a:t>
            </a:r>
          </a:p>
        </p:txBody>
      </p:sp>
    </p:spTree>
    <p:extLst>
      <p:ext uri="{BB962C8B-B14F-4D97-AF65-F5344CB8AC3E}">
        <p14:creationId xmlns:p14="http://schemas.microsoft.com/office/powerpoint/2010/main" val="1477768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5176709-EB58-404C-8B6C-1372BABED58A}"/>
              </a:ext>
            </a:extLst>
          </p:cNvPr>
          <p:cNvSpPr>
            <a:spLocks noGrp="1"/>
          </p:cNvSpPr>
          <p:nvPr>
            <p:ph type="title"/>
          </p:nvPr>
        </p:nvSpPr>
        <p:spPr>
          <a:xfrm>
            <a:off x="755576" y="485964"/>
            <a:ext cx="7024744" cy="1143000"/>
          </a:xfrm>
        </p:spPr>
        <p:txBody>
          <a:bodyPr/>
          <a:lstStyle/>
          <a:p>
            <a:pPr algn="ctr"/>
            <a:r>
              <a:rPr lang="tr-TR" b="1" dirty="0"/>
              <a:t>ODUMARAL HPLC Analizleri,</a:t>
            </a:r>
          </a:p>
        </p:txBody>
      </p:sp>
      <p:sp>
        <p:nvSpPr>
          <p:cNvPr id="3" name="İçerik Yer Tutucusu 2">
            <a:extLst>
              <a:ext uri="{FF2B5EF4-FFF2-40B4-BE49-F238E27FC236}">
                <a16:creationId xmlns:a16="http://schemas.microsoft.com/office/drawing/2014/main" id="{22DA4EF3-BDBA-4386-A56D-58930A4307B1}"/>
              </a:ext>
            </a:extLst>
          </p:cNvPr>
          <p:cNvSpPr>
            <a:spLocks noGrp="1"/>
          </p:cNvSpPr>
          <p:nvPr>
            <p:ph idx="1"/>
          </p:nvPr>
        </p:nvSpPr>
        <p:spPr>
          <a:xfrm>
            <a:off x="467544" y="1772816"/>
            <a:ext cx="7920880" cy="4645407"/>
          </a:xfrm>
        </p:spPr>
        <p:txBody>
          <a:bodyPr>
            <a:normAutofit fontScale="85000" lnSpcReduction="10000"/>
          </a:bodyPr>
          <a:lstStyle/>
          <a:p>
            <a:pPr algn="just"/>
            <a:r>
              <a:rPr lang="tr-TR" dirty="0"/>
              <a:t>Analizin gerçekleşmesi için gerekli evraklar merkezimize iletilmelidir.</a:t>
            </a:r>
          </a:p>
          <a:p>
            <a:pPr algn="just"/>
            <a:endParaRPr lang="tr-TR" dirty="0"/>
          </a:p>
          <a:p>
            <a:pPr algn="just"/>
            <a:r>
              <a:rPr lang="tr-TR" dirty="0"/>
              <a:t>Analiz ücretleri analizden önce araştırmacıya verilmiş olan Proforma teklif formundaki </a:t>
            </a:r>
            <a:r>
              <a:rPr lang="tr-TR" dirty="0" err="1"/>
              <a:t>iban</a:t>
            </a:r>
            <a:r>
              <a:rPr lang="tr-TR" dirty="0"/>
              <a:t> numarasına proformanın altında yazan ibareler eşliğinde yatırılmalı ve dekont birimimize elden teslim edilmeli ya da </a:t>
            </a:r>
            <a:r>
              <a:rPr lang="tr-TR" dirty="0" err="1"/>
              <a:t>pdf</a:t>
            </a:r>
            <a:r>
              <a:rPr lang="tr-TR" dirty="0"/>
              <a:t> formatında mail atılmalıdır. (Ayrıntılı bilgi web  sitemizde mevcuttur </a:t>
            </a:r>
            <a:r>
              <a:rPr lang="tr-TR" dirty="0">
                <a:hlinkClick r:id="rId2"/>
              </a:rPr>
              <a:t>https://odumaral.odu.edu.tr/files/other/Analiz/Analiz_Talebi_leyi_Proseduru_2021.pdf</a:t>
            </a:r>
            <a:r>
              <a:rPr lang="tr-TR" dirty="0"/>
              <a:t> )</a:t>
            </a:r>
          </a:p>
          <a:p>
            <a:pPr algn="just"/>
            <a:endParaRPr lang="tr-TR" dirty="0"/>
          </a:p>
          <a:p>
            <a:pPr algn="just"/>
            <a:r>
              <a:rPr lang="tr-TR" dirty="0"/>
              <a:t>Analizin gerçekleşmesi için </a:t>
            </a:r>
            <a:r>
              <a:rPr lang="tr-TR" dirty="0">
                <a:hlinkClick r:id="rId3"/>
              </a:rPr>
              <a:t>HPLC analiz talep formundaki </a:t>
            </a:r>
            <a:r>
              <a:rPr lang="tr-TR" dirty="0"/>
              <a:t>metot verileri eksiksiz doldurulmalıdır. Analiz araştırmacının belirttiği analiz koşullarında (kolon </a:t>
            </a:r>
            <a:r>
              <a:rPr lang="tr-TR" dirty="0" err="1"/>
              <a:t>dedektör</a:t>
            </a:r>
            <a:r>
              <a:rPr lang="tr-TR" dirty="0"/>
              <a:t> ve diğer tüm parametreler) çalışılacaktır.</a:t>
            </a:r>
          </a:p>
          <a:p>
            <a:pPr algn="just"/>
            <a:endParaRPr lang="tr-TR" dirty="0"/>
          </a:p>
          <a:p>
            <a:pPr algn="just"/>
            <a:endParaRPr lang="tr-TR" dirty="0"/>
          </a:p>
          <a:p>
            <a:pPr algn="just"/>
            <a:endParaRPr lang="tr-TR" u="sng" dirty="0"/>
          </a:p>
        </p:txBody>
      </p:sp>
      <p:sp>
        <p:nvSpPr>
          <p:cNvPr id="4" name="Dikdörtgen 3">
            <a:extLst>
              <a:ext uri="{FF2B5EF4-FFF2-40B4-BE49-F238E27FC236}">
                <a16:creationId xmlns:a16="http://schemas.microsoft.com/office/drawing/2014/main" id="{33FC8F1A-B33A-42D3-9F0F-3AE35FAE21BD}"/>
              </a:ext>
            </a:extLst>
          </p:cNvPr>
          <p:cNvSpPr/>
          <p:nvPr/>
        </p:nvSpPr>
        <p:spPr>
          <a:xfrm>
            <a:off x="5436096" y="116632"/>
            <a:ext cx="1475084" cy="369332"/>
          </a:xfrm>
          <a:prstGeom prst="rect">
            <a:avLst/>
          </a:prstGeom>
        </p:spPr>
        <p:txBody>
          <a:bodyPr wrap="none">
            <a:spAutoFit/>
          </a:bodyPr>
          <a:lstStyle/>
          <a:p>
            <a:r>
              <a:rPr lang="tr-TR" b="1" dirty="0">
                <a:solidFill>
                  <a:schemeClr val="bg1"/>
                </a:solidFill>
              </a:rPr>
              <a:t>ODÜMARAL</a:t>
            </a:r>
          </a:p>
        </p:txBody>
      </p:sp>
    </p:spTree>
    <p:extLst>
      <p:ext uri="{BB962C8B-B14F-4D97-AF65-F5344CB8AC3E}">
        <p14:creationId xmlns:p14="http://schemas.microsoft.com/office/powerpoint/2010/main" val="2221823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5176709-EB58-404C-8B6C-1372BABED58A}"/>
              </a:ext>
            </a:extLst>
          </p:cNvPr>
          <p:cNvSpPr>
            <a:spLocks noGrp="1"/>
          </p:cNvSpPr>
          <p:nvPr>
            <p:ph type="title"/>
          </p:nvPr>
        </p:nvSpPr>
        <p:spPr>
          <a:xfrm>
            <a:off x="539552" y="633583"/>
            <a:ext cx="7024744" cy="1143000"/>
          </a:xfrm>
        </p:spPr>
        <p:txBody>
          <a:bodyPr/>
          <a:lstStyle/>
          <a:p>
            <a:pPr algn="ctr"/>
            <a:r>
              <a:rPr lang="tr-TR" b="1" dirty="0"/>
              <a:t>ODUMARAL HPLC Analizleri,</a:t>
            </a:r>
          </a:p>
        </p:txBody>
      </p:sp>
      <p:sp>
        <p:nvSpPr>
          <p:cNvPr id="3" name="İçerik Yer Tutucusu 2">
            <a:extLst>
              <a:ext uri="{FF2B5EF4-FFF2-40B4-BE49-F238E27FC236}">
                <a16:creationId xmlns:a16="http://schemas.microsoft.com/office/drawing/2014/main" id="{22DA4EF3-BDBA-4386-A56D-58930A4307B1}"/>
              </a:ext>
            </a:extLst>
          </p:cNvPr>
          <p:cNvSpPr>
            <a:spLocks noGrp="1"/>
          </p:cNvSpPr>
          <p:nvPr>
            <p:ph idx="1"/>
          </p:nvPr>
        </p:nvSpPr>
        <p:spPr>
          <a:xfrm>
            <a:off x="539552" y="1924203"/>
            <a:ext cx="7992888" cy="4457125"/>
          </a:xfrm>
        </p:spPr>
        <p:txBody>
          <a:bodyPr>
            <a:normAutofit fontScale="70000" lnSpcReduction="20000"/>
          </a:bodyPr>
          <a:lstStyle/>
          <a:p>
            <a:r>
              <a:rPr lang="tr-TR" dirty="0"/>
              <a:t>Analiz sonucunun doğruluğu için örnekler doğru </a:t>
            </a:r>
            <a:r>
              <a:rPr lang="tr-TR" u="sng" dirty="0" err="1"/>
              <a:t>ekstraksiyon</a:t>
            </a:r>
            <a:r>
              <a:rPr lang="tr-TR" u="sng" dirty="0"/>
              <a:t> yöntemi ile araştırmacı tarafından hazırlanmış, filtre edilmiş olmalıdır. </a:t>
            </a:r>
            <a:r>
              <a:rPr lang="tr-TR" dirty="0"/>
              <a:t>Örnekler literatüre ve </a:t>
            </a:r>
            <a:r>
              <a:rPr lang="tr-TR" dirty="0" err="1"/>
              <a:t>ekstraksiyon</a:t>
            </a:r>
            <a:r>
              <a:rPr lang="tr-TR" dirty="0"/>
              <a:t> için kullanılan çözücüye uygun bir filtreden geçirilmelidir.</a:t>
            </a:r>
          </a:p>
          <a:p>
            <a:endParaRPr lang="tr-TR" dirty="0"/>
          </a:p>
          <a:p>
            <a:r>
              <a:rPr lang="tr-TR" dirty="0"/>
              <a:t>Kantitatif bir analiz ise </a:t>
            </a:r>
            <a:r>
              <a:rPr lang="tr-TR" u="sng" dirty="0"/>
              <a:t>standartlar araştırmacı tarafından temin edilecektir.</a:t>
            </a:r>
          </a:p>
          <a:p>
            <a:endParaRPr lang="tr-TR" u="sng" dirty="0"/>
          </a:p>
          <a:p>
            <a:r>
              <a:rPr lang="tr-TR" dirty="0"/>
              <a:t>Mobil faz olarak kullanılacak </a:t>
            </a:r>
            <a:r>
              <a:rPr lang="tr-TR" u="sng" dirty="0" err="1"/>
              <a:t>eluent</a:t>
            </a:r>
            <a:r>
              <a:rPr lang="tr-TR" u="sng" dirty="0"/>
              <a:t> araştırmacı tarafından sağlanır.</a:t>
            </a:r>
          </a:p>
          <a:p>
            <a:endParaRPr lang="tr-TR" dirty="0"/>
          </a:p>
          <a:p>
            <a:r>
              <a:rPr lang="tr-TR" dirty="0"/>
              <a:t>Hazır olan örnekler ve standartlar  elden yada kargo ile birimimize ulaştırılmalı ve kargo süreci ile ilgili laboratuvarımıza bilgi verilmelidir. Örnek ve standart kargoda taşınırken sıcaklık vb. koşullardan ötürü bozulmasını engellemek araştırmacının sorumluluğundadır.</a:t>
            </a:r>
          </a:p>
          <a:p>
            <a:endParaRPr lang="tr-TR" dirty="0"/>
          </a:p>
          <a:p>
            <a:r>
              <a:rPr lang="tr-TR" dirty="0"/>
              <a:t>Bütün diğer sorularınız ve talepleriniz için e-posta: </a:t>
            </a:r>
            <a:r>
              <a:rPr lang="tr-TR" dirty="0">
                <a:solidFill>
                  <a:srgbClr val="FF0000"/>
                </a:solidFill>
              </a:rPr>
              <a:t>odumaral@odu.edu.tr</a:t>
            </a:r>
          </a:p>
          <a:p>
            <a:endParaRPr lang="tr-TR" dirty="0"/>
          </a:p>
          <a:p>
            <a:endParaRPr lang="tr-TR" dirty="0"/>
          </a:p>
          <a:p>
            <a:endParaRPr lang="tr-TR" dirty="0"/>
          </a:p>
          <a:p>
            <a:endParaRPr lang="tr-TR" u="sng" dirty="0"/>
          </a:p>
        </p:txBody>
      </p:sp>
      <p:sp>
        <p:nvSpPr>
          <p:cNvPr id="4" name="Dikdörtgen 3">
            <a:extLst>
              <a:ext uri="{FF2B5EF4-FFF2-40B4-BE49-F238E27FC236}">
                <a16:creationId xmlns:a16="http://schemas.microsoft.com/office/drawing/2014/main" id="{33FC8F1A-B33A-42D3-9F0F-3AE35FAE21BD}"/>
              </a:ext>
            </a:extLst>
          </p:cNvPr>
          <p:cNvSpPr/>
          <p:nvPr/>
        </p:nvSpPr>
        <p:spPr>
          <a:xfrm>
            <a:off x="5436096" y="116632"/>
            <a:ext cx="1475084" cy="369332"/>
          </a:xfrm>
          <a:prstGeom prst="rect">
            <a:avLst/>
          </a:prstGeom>
        </p:spPr>
        <p:txBody>
          <a:bodyPr wrap="none">
            <a:spAutoFit/>
          </a:bodyPr>
          <a:lstStyle/>
          <a:p>
            <a:r>
              <a:rPr lang="tr-TR" b="1" dirty="0">
                <a:solidFill>
                  <a:schemeClr val="bg1"/>
                </a:solidFill>
              </a:rPr>
              <a:t>ODÜMARAL</a:t>
            </a:r>
          </a:p>
        </p:txBody>
      </p:sp>
    </p:spTree>
    <p:extLst>
      <p:ext uri="{BB962C8B-B14F-4D97-AF65-F5344CB8AC3E}">
        <p14:creationId xmlns:p14="http://schemas.microsoft.com/office/powerpoint/2010/main" val="821868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43608" y="1027664"/>
            <a:ext cx="7344816" cy="1143000"/>
          </a:xfrm>
        </p:spPr>
        <p:txBody>
          <a:bodyPr>
            <a:normAutofit/>
          </a:bodyPr>
          <a:lstStyle/>
          <a:p>
            <a:r>
              <a:rPr lang="tr-TR" b="1" dirty="0"/>
              <a:t>Sorumlu Personel</a:t>
            </a:r>
            <a:endParaRPr lang="tr-TR" sz="3100" b="1" dirty="0"/>
          </a:p>
        </p:txBody>
      </p:sp>
      <p:sp>
        <p:nvSpPr>
          <p:cNvPr id="5" name="Dikdörtgen 4"/>
          <p:cNvSpPr/>
          <p:nvPr/>
        </p:nvSpPr>
        <p:spPr>
          <a:xfrm>
            <a:off x="5309542" y="116632"/>
            <a:ext cx="1475084" cy="369332"/>
          </a:xfrm>
          <a:prstGeom prst="rect">
            <a:avLst/>
          </a:prstGeom>
        </p:spPr>
        <p:txBody>
          <a:bodyPr wrap="none">
            <a:spAutoFit/>
          </a:bodyPr>
          <a:lstStyle/>
          <a:p>
            <a:r>
              <a:rPr lang="tr-TR" b="1" dirty="0">
                <a:solidFill>
                  <a:schemeClr val="bg1"/>
                </a:solidFill>
              </a:rPr>
              <a:t>ODÜMARAL</a:t>
            </a:r>
          </a:p>
        </p:txBody>
      </p:sp>
      <p:sp>
        <p:nvSpPr>
          <p:cNvPr id="6" name="İçerik Yer Tutucusu 5">
            <a:extLst>
              <a:ext uri="{FF2B5EF4-FFF2-40B4-BE49-F238E27FC236}">
                <a16:creationId xmlns:a16="http://schemas.microsoft.com/office/drawing/2014/main" id="{366B3C16-51AA-4851-9A2D-2AAC29ED6E58}"/>
              </a:ext>
            </a:extLst>
          </p:cNvPr>
          <p:cNvSpPr>
            <a:spLocks noGrp="1"/>
          </p:cNvSpPr>
          <p:nvPr>
            <p:ph idx="1"/>
          </p:nvPr>
        </p:nvSpPr>
        <p:spPr>
          <a:xfrm>
            <a:off x="1043608" y="2736206"/>
            <a:ext cx="6777317" cy="1825428"/>
          </a:xfrm>
        </p:spPr>
        <p:txBody>
          <a:bodyPr/>
          <a:lstStyle/>
          <a:p>
            <a:r>
              <a:rPr lang="tr-TR" dirty="0" err="1"/>
              <a:t>Öğr.Gör</a:t>
            </a:r>
            <a:r>
              <a:rPr lang="tr-TR" dirty="0"/>
              <a:t>. Kübra </a:t>
            </a:r>
            <a:r>
              <a:rPr lang="tr-TR" dirty="0" err="1"/>
              <a:t>Sueda</a:t>
            </a:r>
            <a:r>
              <a:rPr lang="tr-TR" dirty="0"/>
              <a:t> ÇELENK </a:t>
            </a:r>
          </a:p>
          <a:p>
            <a:r>
              <a:rPr lang="tr-TR" dirty="0"/>
              <a:t>Dahili No: 5463</a:t>
            </a:r>
          </a:p>
        </p:txBody>
      </p:sp>
    </p:spTree>
    <p:extLst>
      <p:ext uri="{BB962C8B-B14F-4D97-AF65-F5344CB8AC3E}">
        <p14:creationId xmlns:p14="http://schemas.microsoft.com/office/powerpoint/2010/main" val="2831633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9552" y="692696"/>
            <a:ext cx="7024744" cy="864096"/>
          </a:xfrm>
        </p:spPr>
        <p:txBody>
          <a:bodyPr/>
          <a:lstStyle/>
          <a:p>
            <a:r>
              <a:rPr lang="tr-TR" b="1" dirty="0"/>
              <a:t>HPLC nedir?</a:t>
            </a:r>
          </a:p>
        </p:txBody>
      </p:sp>
      <p:sp>
        <p:nvSpPr>
          <p:cNvPr id="3" name="İçerik Yer Tutucusu 2"/>
          <p:cNvSpPr>
            <a:spLocks noGrp="1"/>
          </p:cNvSpPr>
          <p:nvPr>
            <p:ph idx="1"/>
          </p:nvPr>
        </p:nvSpPr>
        <p:spPr>
          <a:xfrm>
            <a:off x="573209" y="1773501"/>
            <a:ext cx="7743207" cy="4391803"/>
          </a:xfrm>
        </p:spPr>
        <p:txBody>
          <a:bodyPr>
            <a:normAutofit fontScale="92500"/>
          </a:bodyPr>
          <a:lstStyle/>
          <a:p>
            <a:pPr indent="-342900" algn="just"/>
            <a:r>
              <a:rPr lang="tr-TR" dirty="0"/>
              <a:t>Yüksek basınçlı sıvı </a:t>
            </a:r>
            <a:r>
              <a:rPr lang="tr-TR" dirty="0" err="1"/>
              <a:t>kromatografisi</a:t>
            </a:r>
            <a:r>
              <a:rPr lang="tr-TR" dirty="0"/>
              <a:t> olarak da adlandırılan yüksek performanslı sıvı </a:t>
            </a:r>
            <a:r>
              <a:rPr lang="tr-TR" dirty="0" err="1"/>
              <a:t>kromatografisi</a:t>
            </a:r>
            <a:r>
              <a:rPr lang="tr-TR" dirty="0"/>
              <a:t> (HPLC), bir karışımdaki her bir bileşeni ayırmak, tanımlamak ve ölçmek için kullanılan bir analitik kimya tekniğidir. </a:t>
            </a:r>
          </a:p>
          <a:p>
            <a:pPr indent="-342900" algn="just"/>
            <a:r>
              <a:rPr lang="tr-TR" dirty="0"/>
              <a:t>Bir pompa yardımı ile örnek karışımını içeren basınçlı sıvı çözücünün katı </a:t>
            </a:r>
            <a:r>
              <a:rPr lang="tr-TR" dirty="0" err="1"/>
              <a:t>adsorban</a:t>
            </a:r>
            <a:r>
              <a:rPr lang="tr-TR" dirty="0"/>
              <a:t> malzeme ile doldurulmuş bir kolondan geçirilmesine dayanır. </a:t>
            </a:r>
          </a:p>
          <a:p>
            <a:pPr indent="-342900" algn="just"/>
            <a:r>
              <a:rPr lang="tr-TR" dirty="0"/>
              <a:t>Numunedeki her bileşen, </a:t>
            </a:r>
            <a:r>
              <a:rPr lang="tr-TR" dirty="0" err="1"/>
              <a:t>adsorban</a:t>
            </a:r>
            <a:r>
              <a:rPr lang="tr-TR" dirty="0"/>
              <a:t> malzeme ile birbirinden ayrı etkileşime girerek farklı bileşenler için farklı akış hızlarına neden olur ve bileşenlerin kolondan geçerken ayrılmasını sağlar.</a:t>
            </a:r>
          </a:p>
        </p:txBody>
      </p:sp>
      <p:sp>
        <p:nvSpPr>
          <p:cNvPr id="4" name="Dikdörtgen 3"/>
          <p:cNvSpPr/>
          <p:nvPr/>
        </p:nvSpPr>
        <p:spPr>
          <a:xfrm>
            <a:off x="5436096" y="106655"/>
            <a:ext cx="1475084" cy="369332"/>
          </a:xfrm>
          <a:prstGeom prst="rect">
            <a:avLst/>
          </a:prstGeom>
        </p:spPr>
        <p:txBody>
          <a:bodyPr wrap="none">
            <a:spAutoFit/>
          </a:bodyPr>
          <a:lstStyle/>
          <a:p>
            <a:r>
              <a:rPr lang="tr-TR" b="1" dirty="0">
                <a:solidFill>
                  <a:schemeClr val="bg1"/>
                </a:solidFill>
              </a:rPr>
              <a:t>ODÜMARAL</a:t>
            </a:r>
          </a:p>
        </p:txBody>
      </p:sp>
    </p:spTree>
    <p:extLst>
      <p:ext uri="{BB962C8B-B14F-4D97-AF65-F5344CB8AC3E}">
        <p14:creationId xmlns:p14="http://schemas.microsoft.com/office/powerpoint/2010/main" val="3644336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09904" y="692696"/>
            <a:ext cx="7024744" cy="761333"/>
          </a:xfrm>
        </p:spPr>
        <p:txBody>
          <a:bodyPr>
            <a:normAutofit/>
          </a:bodyPr>
          <a:lstStyle/>
          <a:p>
            <a:r>
              <a:rPr lang="tr-TR" b="1" dirty="0"/>
              <a:t>HPLC nasıl çalışır?</a:t>
            </a:r>
          </a:p>
        </p:txBody>
      </p:sp>
      <p:sp>
        <p:nvSpPr>
          <p:cNvPr id="3" name="İçerik Yer Tutucusu 2"/>
          <p:cNvSpPr>
            <a:spLocks noGrp="1"/>
          </p:cNvSpPr>
          <p:nvPr>
            <p:ph sz="quarter" idx="13"/>
          </p:nvPr>
        </p:nvSpPr>
        <p:spPr>
          <a:xfrm>
            <a:off x="593256" y="1584106"/>
            <a:ext cx="7723159" cy="4797221"/>
          </a:xfrm>
        </p:spPr>
        <p:txBody>
          <a:bodyPr>
            <a:normAutofit fontScale="92500" lnSpcReduction="10000"/>
          </a:bodyPr>
          <a:lstStyle/>
          <a:p>
            <a:pPr algn="just"/>
            <a:r>
              <a:rPr lang="tr-TR" sz="2200" dirty="0"/>
              <a:t>HPLC, basınçlı bir sıvı- numune karışımını </a:t>
            </a:r>
            <a:r>
              <a:rPr lang="tr-TR" sz="2200" dirty="0" err="1"/>
              <a:t>adsorban</a:t>
            </a:r>
            <a:r>
              <a:rPr lang="tr-TR" sz="2200" dirty="0"/>
              <a:t> bir madde ile doldurulmuş bir kolondan geçirmek için pompalanması ilkesine dayanır ve bu da numune bileşenlerinin ayrılmasını sağlar. </a:t>
            </a:r>
          </a:p>
          <a:p>
            <a:pPr algn="just"/>
            <a:r>
              <a:rPr lang="tr-TR" sz="2200" dirty="0"/>
              <a:t>Kolonun aktif bileşeni olan </a:t>
            </a:r>
            <a:r>
              <a:rPr lang="tr-TR" sz="2200" dirty="0" err="1"/>
              <a:t>adsorban</a:t>
            </a:r>
            <a:r>
              <a:rPr lang="tr-TR" sz="2200" dirty="0"/>
              <a:t> tipik olarak 2–50 </a:t>
            </a:r>
            <a:r>
              <a:rPr lang="el-GR" sz="2200" dirty="0"/>
              <a:t>μ</a:t>
            </a:r>
            <a:r>
              <a:rPr lang="tr-TR" sz="2200" dirty="0"/>
              <a:t>m boyutunda katı partiküllerden (</a:t>
            </a:r>
            <a:r>
              <a:rPr lang="tr-TR" sz="2200" dirty="0" err="1"/>
              <a:t>örn</a:t>
            </a:r>
            <a:r>
              <a:rPr lang="tr-TR" sz="2200" dirty="0"/>
              <a:t>. silika, polimerler vb.) oluşan </a:t>
            </a:r>
            <a:r>
              <a:rPr lang="tr-TR" sz="2200" dirty="0" err="1"/>
              <a:t>granüler</a:t>
            </a:r>
            <a:r>
              <a:rPr lang="tr-TR" sz="2200" dirty="0"/>
              <a:t> bir malzemedir. </a:t>
            </a:r>
          </a:p>
          <a:p>
            <a:pPr algn="just"/>
            <a:r>
              <a:rPr lang="tr-TR" sz="2200" dirty="0"/>
              <a:t>Numune karışımının bileşenleri, </a:t>
            </a:r>
            <a:r>
              <a:rPr lang="tr-TR" sz="2200" dirty="0" err="1"/>
              <a:t>adsorban</a:t>
            </a:r>
            <a:r>
              <a:rPr lang="tr-TR" sz="2200" dirty="0"/>
              <a:t> partiküller ile farklı etkileşim dereceleri yardımıyla birbirinden ayrılır. </a:t>
            </a:r>
          </a:p>
          <a:p>
            <a:pPr algn="just"/>
            <a:r>
              <a:rPr lang="tr-TR" sz="2200" dirty="0"/>
              <a:t>Basınçlı sıvı, çözücülerin bir karışımıdır (örneğin su, </a:t>
            </a:r>
            <a:r>
              <a:rPr lang="tr-TR" sz="2200" dirty="0" err="1"/>
              <a:t>asetonitril</a:t>
            </a:r>
            <a:r>
              <a:rPr lang="tr-TR" sz="2200" dirty="0"/>
              <a:t> ve / veya </a:t>
            </a:r>
            <a:r>
              <a:rPr lang="tr-TR" sz="2200" dirty="0" err="1"/>
              <a:t>metanol</a:t>
            </a:r>
            <a:r>
              <a:rPr lang="tr-TR" sz="2200" dirty="0"/>
              <a:t>) ve "mobil faz" olarak anılır. </a:t>
            </a:r>
          </a:p>
          <a:p>
            <a:pPr algn="just"/>
            <a:r>
              <a:rPr lang="tr-TR" sz="2200" dirty="0"/>
              <a:t>Bileşimi ve sıcaklığı, numune bileşenleri ile </a:t>
            </a:r>
            <a:r>
              <a:rPr lang="tr-TR" sz="2200" dirty="0" err="1"/>
              <a:t>adsorban</a:t>
            </a:r>
            <a:r>
              <a:rPr lang="tr-TR" sz="2200" dirty="0"/>
              <a:t> arasındaki etkileşimleri etkileyerek ayırma sürecinde önemli bir rol oynar. Bu etkileşimler, </a:t>
            </a:r>
            <a:r>
              <a:rPr lang="tr-TR" sz="2200" dirty="0" err="1"/>
              <a:t>hidrofobik</a:t>
            </a:r>
            <a:r>
              <a:rPr lang="tr-TR" sz="2200" dirty="0"/>
              <a:t> (dağıtıcı), </a:t>
            </a:r>
            <a:r>
              <a:rPr lang="tr-TR" sz="2200" dirty="0" err="1"/>
              <a:t>dipol-dipol</a:t>
            </a:r>
            <a:r>
              <a:rPr lang="tr-TR" sz="2200" dirty="0"/>
              <a:t> ve iyonik gibi fizikseldir ve çoğunlukla bunların bir kombinasyondur.</a:t>
            </a:r>
          </a:p>
        </p:txBody>
      </p:sp>
      <p:sp>
        <p:nvSpPr>
          <p:cNvPr id="4" name="Dikdörtgen 3"/>
          <p:cNvSpPr/>
          <p:nvPr/>
        </p:nvSpPr>
        <p:spPr>
          <a:xfrm>
            <a:off x="5436096" y="113207"/>
            <a:ext cx="1475084" cy="369332"/>
          </a:xfrm>
          <a:prstGeom prst="rect">
            <a:avLst/>
          </a:prstGeom>
        </p:spPr>
        <p:txBody>
          <a:bodyPr wrap="none">
            <a:spAutoFit/>
          </a:bodyPr>
          <a:lstStyle/>
          <a:p>
            <a:r>
              <a:rPr lang="tr-TR" b="1" dirty="0">
                <a:solidFill>
                  <a:schemeClr val="bg1"/>
                </a:solidFill>
              </a:rPr>
              <a:t>ODÜMARAL</a:t>
            </a:r>
          </a:p>
        </p:txBody>
      </p:sp>
    </p:spTree>
    <p:extLst>
      <p:ext uri="{BB962C8B-B14F-4D97-AF65-F5344CB8AC3E}">
        <p14:creationId xmlns:p14="http://schemas.microsoft.com/office/powerpoint/2010/main" val="3555379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47BAA54-F789-45F9-916F-46F52C754325}"/>
              </a:ext>
            </a:extLst>
          </p:cNvPr>
          <p:cNvSpPr>
            <a:spLocks noGrp="1"/>
          </p:cNvSpPr>
          <p:nvPr>
            <p:ph type="title"/>
          </p:nvPr>
        </p:nvSpPr>
        <p:spPr>
          <a:xfrm>
            <a:off x="1043490" y="1027664"/>
            <a:ext cx="7024744" cy="745152"/>
          </a:xfrm>
        </p:spPr>
        <p:txBody>
          <a:bodyPr/>
          <a:lstStyle/>
          <a:p>
            <a:pPr algn="ctr"/>
            <a:r>
              <a:rPr lang="tr-TR" b="1" dirty="0"/>
              <a:t>HPLC nasıl çalışır?</a:t>
            </a:r>
          </a:p>
        </p:txBody>
      </p:sp>
      <p:pic>
        <p:nvPicPr>
          <p:cNvPr id="7" name="Resim 6">
            <a:extLst>
              <a:ext uri="{FF2B5EF4-FFF2-40B4-BE49-F238E27FC236}">
                <a16:creationId xmlns:a16="http://schemas.microsoft.com/office/drawing/2014/main" id="{C8E888F8-7C0B-477A-97D6-70EE8EF597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6162" y="2060848"/>
            <a:ext cx="5231676" cy="3391966"/>
          </a:xfrm>
          <a:prstGeom prst="rect">
            <a:avLst/>
          </a:prstGeom>
        </p:spPr>
      </p:pic>
      <p:sp>
        <p:nvSpPr>
          <p:cNvPr id="4" name="Dikdörtgen 3">
            <a:extLst>
              <a:ext uri="{FF2B5EF4-FFF2-40B4-BE49-F238E27FC236}">
                <a16:creationId xmlns:a16="http://schemas.microsoft.com/office/drawing/2014/main" id="{2D0CF578-210C-4E68-B5BD-2BCAE619B594}"/>
              </a:ext>
            </a:extLst>
          </p:cNvPr>
          <p:cNvSpPr/>
          <p:nvPr/>
        </p:nvSpPr>
        <p:spPr>
          <a:xfrm>
            <a:off x="5436096" y="116632"/>
            <a:ext cx="1475084" cy="369332"/>
          </a:xfrm>
          <a:prstGeom prst="rect">
            <a:avLst/>
          </a:prstGeom>
        </p:spPr>
        <p:txBody>
          <a:bodyPr wrap="none">
            <a:spAutoFit/>
          </a:bodyPr>
          <a:lstStyle/>
          <a:p>
            <a:r>
              <a:rPr lang="tr-TR" b="1" dirty="0">
                <a:solidFill>
                  <a:schemeClr val="bg1"/>
                </a:solidFill>
              </a:rPr>
              <a:t>ODÜMARAL</a:t>
            </a:r>
          </a:p>
        </p:txBody>
      </p:sp>
    </p:spTree>
    <p:extLst>
      <p:ext uri="{BB962C8B-B14F-4D97-AF65-F5344CB8AC3E}">
        <p14:creationId xmlns:p14="http://schemas.microsoft.com/office/powerpoint/2010/main" val="2879230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781611-6819-431D-9294-1E84C98579E1}"/>
              </a:ext>
            </a:extLst>
          </p:cNvPr>
          <p:cNvSpPr>
            <a:spLocks noGrp="1"/>
          </p:cNvSpPr>
          <p:nvPr>
            <p:ph type="title"/>
          </p:nvPr>
        </p:nvSpPr>
        <p:spPr>
          <a:xfrm>
            <a:off x="1059628" y="770248"/>
            <a:ext cx="7024744" cy="1143000"/>
          </a:xfrm>
        </p:spPr>
        <p:txBody>
          <a:bodyPr/>
          <a:lstStyle/>
          <a:p>
            <a:pPr algn="ctr"/>
            <a:r>
              <a:rPr lang="tr-TR" b="1" dirty="0"/>
              <a:t>HPLC nasıl çalışır?</a:t>
            </a:r>
          </a:p>
        </p:txBody>
      </p:sp>
      <p:pic>
        <p:nvPicPr>
          <p:cNvPr id="5" name="İçerik Yer Tutucusu 4">
            <a:extLst>
              <a:ext uri="{FF2B5EF4-FFF2-40B4-BE49-F238E27FC236}">
                <a16:creationId xmlns:a16="http://schemas.microsoft.com/office/drawing/2014/main" id="{1EDFC8C1-E2BF-4B2C-98FF-0EF2D19E1D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1527" y="1913248"/>
            <a:ext cx="5726956" cy="3231917"/>
          </a:xfrm>
        </p:spPr>
      </p:pic>
      <p:sp>
        <p:nvSpPr>
          <p:cNvPr id="4" name="Dikdörtgen 3">
            <a:extLst>
              <a:ext uri="{FF2B5EF4-FFF2-40B4-BE49-F238E27FC236}">
                <a16:creationId xmlns:a16="http://schemas.microsoft.com/office/drawing/2014/main" id="{772AEEB6-5A45-42A5-A89A-4E94DDE5680A}"/>
              </a:ext>
            </a:extLst>
          </p:cNvPr>
          <p:cNvSpPr/>
          <p:nvPr/>
        </p:nvSpPr>
        <p:spPr>
          <a:xfrm>
            <a:off x="5436096" y="116632"/>
            <a:ext cx="1475084" cy="369332"/>
          </a:xfrm>
          <a:prstGeom prst="rect">
            <a:avLst/>
          </a:prstGeom>
        </p:spPr>
        <p:txBody>
          <a:bodyPr wrap="none">
            <a:spAutoFit/>
          </a:bodyPr>
          <a:lstStyle/>
          <a:p>
            <a:r>
              <a:rPr lang="tr-TR" b="1" dirty="0">
                <a:solidFill>
                  <a:schemeClr val="bg1"/>
                </a:solidFill>
              </a:rPr>
              <a:t>ODÜMARAL</a:t>
            </a:r>
          </a:p>
        </p:txBody>
      </p:sp>
    </p:spTree>
    <p:extLst>
      <p:ext uri="{BB962C8B-B14F-4D97-AF65-F5344CB8AC3E}">
        <p14:creationId xmlns:p14="http://schemas.microsoft.com/office/powerpoint/2010/main" val="467288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4D8914-ADA1-49A4-B5EC-0AD2CC7CA1D5}"/>
              </a:ext>
            </a:extLst>
          </p:cNvPr>
          <p:cNvSpPr>
            <a:spLocks noGrp="1"/>
          </p:cNvSpPr>
          <p:nvPr>
            <p:ph type="title"/>
          </p:nvPr>
        </p:nvSpPr>
        <p:spPr>
          <a:xfrm>
            <a:off x="919778" y="712912"/>
            <a:ext cx="7024744" cy="1143000"/>
          </a:xfrm>
        </p:spPr>
        <p:txBody>
          <a:bodyPr/>
          <a:lstStyle/>
          <a:p>
            <a:pPr algn="ctr"/>
            <a:r>
              <a:rPr lang="tr-TR" b="1" dirty="0"/>
              <a:t>Kolon türüne göre ayrım</a:t>
            </a:r>
          </a:p>
        </p:txBody>
      </p:sp>
      <p:sp>
        <p:nvSpPr>
          <p:cNvPr id="3" name="İçerik Yer Tutucusu 2">
            <a:extLst>
              <a:ext uri="{FF2B5EF4-FFF2-40B4-BE49-F238E27FC236}">
                <a16:creationId xmlns:a16="http://schemas.microsoft.com/office/drawing/2014/main" id="{92218447-E59E-41DE-9DEB-13EE1A984CA8}"/>
              </a:ext>
            </a:extLst>
          </p:cNvPr>
          <p:cNvSpPr>
            <a:spLocks noGrp="1"/>
          </p:cNvSpPr>
          <p:nvPr>
            <p:ph idx="1"/>
          </p:nvPr>
        </p:nvSpPr>
        <p:spPr/>
        <p:txBody>
          <a:bodyPr/>
          <a:lstStyle/>
          <a:p>
            <a:pPr marL="0" indent="0">
              <a:buNone/>
            </a:pPr>
            <a:endParaRPr lang="tr-TR" dirty="0"/>
          </a:p>
          <a:p>
            <a:endParaRPr lang="tr-TR" dirty="0"/>
          </a:p>
          <a:p>
            <a:endParaRPr lang="tr-TR" dirty="0"/>
          </a:p>
          <a:p>
            <a:endParaRPr lang="tr-TR" dirty="0"/>
          </a:p>
          <a:p>
            <a:endParaRPr lang="tr-TR" dirty="0"/>
          </a:p>
        </p:txBody>
      </p:sp>
      <p:graphicFrame>
        <p:nvGraphicFramePr>
          <p:cNvPr id="6" name="Tablo 6">
            <a:extLst>
              <a:ext uri="{FF2B5EF4-FFF2-40B4-BE49-F238E27FC236}">
                <a16:creationId xmlns:a16="http://schemas.microsoft.com/office/drawing/2014/main" id="{E4403298-0B23-4CD0-979C-9AA0608B9CE7}"/>
              </a:ext>
            </a:extLst>
          </p:cNvPr>
          <p:cNvGraphicFramePr>
            <a:graphicFrameLocks noGrp="1"/>
          </p:cNvGraphicFramePr>
          <p:nvPr>
            <p:extLst>
              <p:ext uri="{D42A27DB-BD31-4B8C-83A1-F6EECF244321}">
                <p14:modId xmlns:p14="http://schemas.microsoft.com/office/powerpoint/2010/main" val="1258939227"/>
              </p:ext>
            </p:extLst>
          </p:nvPr>
        </p:nvGraphicFramePr>
        <p:xfrm>
          <a:off x="1524000" y="2056166"/>
          <a:ext cx="6096000" cy="3632292"/>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1224173748"/>
                    </a:ext>
                  </a:extLst>
                </a:gridCol>
                <a:gridCol w="3048000">
                  <a:extLst>
                    <a:ext uri="{9D8B030D-6E8A-4147-A177-3AD203B41FA5}">
                      <a16:colId xmlns:a16="http://schemas.microsoft.com/office/drawing/2014/main" val="1788007070"/>
                    </a:ext>
                  </a:extLst>
                </a:gridCol>
              </a:tblGrid>
              <a:tr h="48006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2000" b="1" dirty="0">
                          <a:solidFill>
                            <a:schemeClr val="tx1"/>
                          </a:solidFill>
                        </a:rPr>
                        <a:t>Normal Faz </a:t>
                      </a:r>
                      <a:r>
                        <a:rPr lang="tr-TR" sz="2000" b="1" dirty="0" err="1">
                          <a:solidFill>
                            <a:schemeClr val="tx1"/>
                          </a:solidFill>
                        </a:rPr>
                        <a:t>Kromatofrafi</a:t>
                      </a:r>
                      <a:r>
                        <a:rPr lang="tr-TR" sz="2000" b="1" dirty="0">
                          <a:solidFill>
                            <a:schemeClr val="tx1"/>
                          </a:solidFill>
                        </a:rPr>
                        <a:t> (NPC)</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tr-TR" sz="1400" dirty="0">
                        <a:solidFill>
                          <a:schemeClr val="tx1"/>
                        </a:solidFill>
                      </a:endParaRPr>
                    </a:p>
                    <a:p>
                      <a:pPr marL="285750" indent="-285750">
                        <a:buFont typeface="Arial" panose="020B0604020202020204" pitchFamily="34" charset="0"/>
                        <a:buChar char="•"/>
                      </a:pPr>
                      <a:endParaRPr lang="tr-TR" sz="1400" dirty="0"/>
                    </a:p>
                  </a:txBody>
                  <a:tcPr marL="68580" marR="68580" marT="34290" marB="34290"/>
                </a:tc>
                <a:extLst>
                  <a:ext uri="{0D108BD9-81ED-4DB2-BD59-A6C34878D82A}">
                    <a16:rowId xmlns:a16="http://schemas.microsoft.com/office/drawing/2014/main" val="3718955143"/>
                  </a:ext>
                </a:extLst>
              </a:tr>
              <a:tr h="2954112">
                <a:tc>
                  <a:txBody>
                    <a:bodyPr/>
                    <a:lstStyle/>
                    <a:p>
                      <a:endParaRPr lang="tr-TR" sz="1400" dirty="0"/>
                    </a:p>
                  </a:txBody>
                  <a:tcPr marL="68580" marR="68580" marT="34290" marB="34290"/>
                </a:tc>
                <a:tc>
                  <a:txBody>
                    <a:bodyPr/>
                    <a:lstStyle/>
                    <a:p>
                      <a:endParaRPr lang="tr-TR" sz="1400" dirty="0"/>
                    </a:p>
                  </a:txBody>
                  <a:tcPr marL="68580" marR="68580" marT="34290" marB="34290"/>
                </a:tc>
                <a:extLst>
                  <a:ext uri="{0D108BD9-81ED-4DB2-BD59-A6C34878D82A}">
                    <a16:rowId xmlns:a16="http://schemas.microsoft.com/office/drawing/2014/main" val="3891818856"/>
                  </a:ext>
                </a:extLst>
              </a:tr>
            </a:tbl>
          </a:graphicData>
        </a:graphic>
      </p:graphicFrame>
      <p:pic>
        <p:nvPicPr>
          <p:cNvPr id="10" name="Resim 9">
            <a:extLst>
              <a:ext uri="{FF2B5EF4-FFF2-40B4-BE49-F238E27FC236}">
                <a16:creationId xmlns:a16="http://schemas.microsoft.com/office/drawing/2014/main" id="{D0C26C60-DCD4-4EC5-8FC0-D7DCBAF4C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927" y="2736109"/>
            <a:ext cx="6352377" cy="3573211"/>
          </a:xfrm>
          <a:prstGeom prst="rect">
            <a:avLst/>
          </a:prstGeom>
        </p:spPr>
      </p:pic>
      <p:sp>
        <p:nvSpPr>
          <p:cNvPr id="7" name="Dikdörtgen 6">
            <a:extLst>
              <a:ext uri="{FF2B5EF4-FFF2-40B4-BE49-F238E27FC236}">
                <a16:creationId xmlns:a16="http://schemas.microsoft.com/office/drawing/2014/main" id="{360A5C8C-1F21-4C03-AF7B-862D0E8B3BFA}"/>
              </a:ext>
            </a:extLst>
          </p:cNvPr>
          <p:cNvSpPr/>
          <p:nvPr/>
        </p:nvSpPr>
        <p:spPr>
          <a:xfrm>
            <a:off x="5436096" y="116632"/>
            <a:ext cx="1475084" cy="369332"/>
          </a:xfrm>
          <a:prstGeom prst="rect">
            <a:avLst/>
          </a:prstGeom>
        </p:spPr>
        <p:txBody>
          <a:bodyPr wrap="none">
            <a:spAutoFit/>
          </a:bodyPr>
          <a:lstStyle/>
          <a:p>
            <a:r>
              <a:rPr lang="tr-TR" b="1" dirty="0">
                <a:solidFill>
                  <a:schemeClr val="bg1"/>
                </a:solidFill>
              </a:rPr>
              <a:t>ODÜMARAL</a:t>
            </a:r>
          </a:p>
        </p:txBody>
      </p:sp>
    </p:spTree>
    <p:extLst>
      <p:ext uri="{BB962C8B-B14F-4D97-AF65-F5344CB8AC3E}">
        <p14:creationId xmlns:p14="http://schemas.microsoft.com/office/powerpoint/2010/main" val="2204143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4D8914-ADA1-49A4-B5EC-0AD2CC7CA1D5}"/>
              </a:ext>
            </a:extLst>
          </p:cNvPr>
          <p:cNvSpPr>
            <a:spLocks noGrp="1"/>
          </p:cNvSpPr>
          <p:nvPr>
            <p:ph type="title"/>
          </p:nvPr>
        </p:nvSpPr>
        <p:spPr>
          <a:xfrm>
            <a:off x="919778" y="712912"/>
            <a:ext cx="7024744" cy="1143000"/>
          </a:xfrm>
        </p:spPr>
        <p:txBody>
          <a:bodyPr/>
          <a:lstStyle/>
          <a:p>
            <a:pPr algn="ctr"/>
            <a:r>
              <a:rPr lang="tr-TR" b="1" dirty="0"/>
              <a:t>Kolon türüne göre ayrım</a:t>
            </a:r>
          </a:p>
        </p:txBody>
      </p:sp>
      <p:graphicFrame>
        <p:nvGraphicFramePr>
          <p:cNvPr id="6" name="Tablo 6">
            <a:extLst>
              <a:ext uri="{FF2B5EF4-FFF2-40B4-BE49-F238E27FC236}">
                <a16:creationId xmlns:a16="http://schemas.microsoft.com/office/drawing/2014/main" id="{E4403298-0B23-4CD0-979C-9AA0608B9CE7}"/>
              </a:ext>
            </a:extLst>
          </p:cNvPr>
          <p:cNvGraphicFramePr>
            <a:graphicFrameLocks noGrp="1"/>
          </p:cNvGraphicFramePr>
          <p:nvPr>
            <p:extLst>
              <p:ext uri="{D42A27DB-BD31-4B8C-83A1-F6EECF244321}">
                <p14:modId xmlns:p14="http://schemas.microsoft.com/office/powerpoint/2010/main" val="1188396241"/>
              </p:ext>
            </p:extLst>
          </p:nvPr>
        </p:nvGraphicFramePr>
        <p:xfrm>
          <a:off x="1524000" y="2056166"/>
          <a:ext cx="6096000" cy="3845652"/>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1224173748"/>
                    </a:ext>
                  </a:extLst>
                </a:gridCol>
                <a:gridCol w="3048000">
                  <a:extLst>
                    <a:ext uri="{9D8B030D-6E8A-4147-A177-3AD203B41FA5}">
                      <a16:colId xmlns:a16="http://schemas.microsoft.com/office/drawing/2014/main" val="1788007070"/>
                    </a:ext>
                  </a:extLst>
                </a:gridCol>
              </a:tblGrid>
              <a:tr h="48006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tr-TR" sz="2000" b="1" dirty="0">
                          <a:solidFill>
                            <a:schemeClr val="tx1"/>
                          </a:solidFill>
                        </a:rPr>
                        <a:t>Ters</a:t>
                      </a:r>
                      <a:r>
                        <a:rPr lang="tr-TR" sz="2000" b="1" dirty="0"/>
                        <a:t> </a:t>
                      </a:r>
                      <a:r>
                        <a:rPr lang="tr-TR" sz="2000" b="1" dirty="0">
                          <a:solidFill>
                            <a:schemeClr val="tx1"/>
                          </a:solidFill>
                        </a:rPr>
                        <a:t>Faz </a:t>
                      </a:r>
                      <a:r>
                        <a:rPr lang="tr-TR" sz="2000" b="1" dirty="0" err="1">
                          <a:solidFill>
                            <a:schemeClr val="tx1"/>
                          </a:solidFill>
                        </a:rPr>
                        <a:t>Kromatografi</a:t>
                      </a:r>
                      <a:r>
                        <a:rPr lang="tr-TR" sz="2000" b="1" dirty="0">
                          <a:solidFill>
                            <a:schemeClr val="tx1"/>
                          </a:solidFill>
                        </a:rPr>
                        <a:t> (RPC)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tr-TR" sz="1400" dirty="0">
                        <a:solidFill>
                          <a:schemeClr val="tx1"/>
                        </a:solidFill>
                      </a:endParaRPr>
                    </a:p>
                  </a:txBody>
                  <a:tcPr marL="68580" marR="68580" marT="34290" marB="34290"/>
                </a:tc>
                <a:tc>
                  <a:txBody>
                    <a:bodyPr/>
                    <a:lstStyle/>
                    <a:p>
                      <a:pPr marL="285750" indent="-285750">
                        <a:buFont typeface="Arial" panose="020B0604020202020204" pitchFamily="34" charset="0"/>
                        <a:buChar char="•"/>
                      </a:pPr>
                      <a:endParaRPr lang="tr-TR" sz="1400" dirty="0"/>
                    </a:p>
                  </a:txBody>
                  <a:tcPr marL="68580" marR="68580" marT="34290" marB="34290"/>
                </a:tc>
                <a:extLst>
                  <a:ext uri="{0D108BD9-81ED-4DB2-BD59-A6C34878D82A}">
                    <a16:rowId xmlns:a16="http://schemas.microsoft.com/office/drawing/2014/main" val="3718955143"/>
                  </a:ext>
                </a:extLst>
              </a:tr>
              <a:tr h="2954112">
                <a:tc>
                  <a:txBody>
                    <a:bodyPr/>
                    <a:lstStyle/>
                    <a:p>
                      <a:endParaRPr lang="tr-TR" sz="1400" dirty="0"/>
                    </a:p>
                  </a:txBody>
                  <a:tcPr marL="68580" marR="68580" marT="34290" marB="34290"/>
                </a:tc>
                <a:tc>
                  <a:txBody>
                    <a:bodyPr/>
                    <a:lstStyle/>
                    <a:p>
                      <a:endParaRPr lang="tr-TR" sz="1400" dirty="0"/>
                    </a:p>
                  </a:txBody>
                  <a:tcPr marL="68580" marR="68580" marT="34290" marB="34290"/>
                </a:tc>
                <a:extLst>
                  <a:ext uri="{0D108BD9-81ED-4DB2-BD59-A6C34878D82A}">
                    <a16:rowId xmlns:a16="http://schemas.microsoft.com/office/drawing/2014/main" val="3891818856"/>
                  </a:ext>
                </a:extLst>
              </a:tr>
            </a:tbl>
          </a:graphicData>
        </a:graphic>
      </p:graphicFrame>
      <p:pic>
        <p:nvPicPr>
          <p:cNvPr id="8" name="Resim 7">
            <a:extLst>
              <a:ext uri="{FF2B5EF4-FFF2-40B4-BE49-F238E27FC236}">
                <a16:creationId xmlns:a16="http://schemas.microsoft.com/office/drawing/2014/main" id="{C0B24007-F199-4D86-A52F-DDBE2166D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2780927"/>
            <a:ext cx="6096000" cy="3431627"/>
          </a:xfrm>
          <a:prstGeom prst="rect">
            <a:avLst/>
          </a:prstGeom>
        </p:spPr>
      </p:pic>
      <p:sp>
        <p:nvSpPr>
          <p:cNvPr id="9" name="Dikdörtgen 8">
            <a:extLst>
              <a:ext uri="{FF2B5EF4-FFF2-40B4-BE49-F238E27FC236}">
                <a16:creationId xmlns:a16="http://schemas.microsoft.com/office/drawing/2014/main" id="{CC7458AE-E39F-47E7-B720-5B8909F0DC87}"/>
              </a:ext>
            </a:extLst>
          </p:cNvPr>
          <p:cNvSpPr/>
          <p:nvPr/>
        </p:nvSpPr>
        <p:spPr>
          <a:xfrm>
            <a:off x="5436096" y="116632"/>
            <a:ext cx="1475084" cy="369332"/>
          </a:xfrm>
          <a:prstGeom prst="rect">
            <a:avLst/>
          </a:prstGeom>
        </p:spPr>
        <p:txBody>
          <a:bodyPr wrap="none">
            <a:spAutoFit/>
          </a:bodyPr>
          <a:lstStyle/>
          <a:p>
            <a:r>
              <a:rPr lang="tr-TR" b="1" dirty="0">
                <a:solidFill>
                  <a:schemeClr val="bg1"/>
                </a:solidFill>
              </a:rPr>
              <a:t>ODÜMARAL</a:t>
            </a:r>
          </a:p>
        </p:txBody>
      </p:sp>
    </p:spTree>
    <p:extLst>
      <p:ext uri="{BB962C8B-B14F-4D97-AF65-F5344CB8AC3E}">
        <p14:creationId xmlns:p14="http://schemas.microsoft.com/office/powerpoint/2010/main" val="4294142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4D8914-ADA1-49A4-B5EC-0AD2CC7CA1D5}"/>
              </a:ext>
            </a:extLst>
          </p:cNvPr>
          <p:cNvSpPr>
            <a:spLocks noGrp="1"/>
          </p:cNvSpPr>
          <p:nvPr>
            <p:ph type="title"/>
          </p:nvPr>
        </p:nvSpPr>
        <p:spPr/>
        <p:txBody>
          <a:bodyPr/>
          <a:lstStyle/>
          <a:p>
            <a:pPr algn="ctr"/>
            <a:r>
              <a:rPr lang="tr-TR" b="1" dirty="0"/>
              <a:t>Kolon türüne göre ayrım </a:t>
            </a:r>
          </a:p>
        </p:txBody>
      </p:sp>
      <p:sp>
        <p:nvSpPr>
          <p:cNvPr id="3" name="İçerik Yer Tutucusu 2">
            <a:extLst>
              <a:ext uri="{FF2B5EF4-FFF2-40B4-BE49-F238E27FC236}">
                <a16:creationId xmlns:a16="http://schemas.microsoft.com/office/drawing/2014/main" id="{92218447-E59E-41DE-9DEB-13EE1A984CA8}"/>
              </a:ext>
            </a:extLst>
          </p:cNvPr>
          <p:cNvSpPr>
            <a:spLocks noGrp="1"/>
          </p:cNvSpPr>
          <p:nvPr>
            <p:ph idx="1"/>
          </p:nvPr>
        </p:nvSpPr>
        <p:spPr/>
        <p:txBody>
          <a:bodyPr/>
          <a:lstStyle/>
          <a:p>
            <a:r>
              <a:rPr lang="tr-TR" dirty="0" err="1"/>
              <a:t>Iyon</a:t>
            </a:r>
            <a:r>
              <a:rPr lang="tr-TR" dirty="0"/>
              <a:t> Değişimi </a:t>
            </a:r>
            <a:r>
              <a:rPr lang="tr-TR" dirty="0" err="1"/>
              <a:t>Kromatografi</a:t>
            </a:r>
            <a:r>
              <a:rPr lang="tr-TR" dirty="0"/>
              <a:t> (IEC)</a:t>
            </a:r>
          </a:p>
          <a:p>
            <a:endParaRPr lang="tr-TR" dirty="0"/>
          </a:p>
        </p:txBody>
      </p:sp>
      <p:pic>
        <p:nvPicPr>
          <p:cNvPr id="6" name="Resim 5">
            <a:extLst>
              <a:ext uri="{FF2B5EF4-FFF2-40B4-BE49-F238E27FC236}">
                <a16:creationId xmlns:a16="http://schemas.microsoft.com/office/drawing/2014/main" id="{417049BB-0EBC-4000-8D9E-289DBC731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830" y="2849880"/>
            <a:ext cx="4456340" cy="2495550"/>
          </a:xfrm>
          <a:prstGeom prst="rect">
            <a:avLst/>
          </a:prstGeom>
        </p:spPr>
      </p:pic>
      <p:pic>
        <p:nvPicPr>
          <p:cNvPr id="8" name="Resim 7">
            <a:extLst>
              <a:ext uri="{FF2B5EF4-FFF2-40B4-BE49-F238E27FC236}">
                <a16:creationId xmlns:a16="http://schemas.microsoft.com/office/drawing/2014/main" id="{C8AAB242-3738-4556-93AF-B9ED5B48B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5511" y="2849881"/>
            <a:ext cx="2074069" cy="2513771"/>
          </a:xfrm>
          <a:prstGeom prst="rect">
            <a:avLst/>
          </a:prstGeom>
        </p:spPr>
      </p:pic>
      <p:sp>
        <p:nvSpPr>
          <p:cNvPr id="7" name="Dikdörtgen 6">
            <a:extLst>
              <a:ext uri="{FF2B5EF4-FFF2-40B4-BE49-F238E27FC236}">
                <a16:creationId xmlns:a16="http://schemas.microsoft.com/office/drawing/2014/main" id="{7EF3D789-9F1D-438A-AEFF-DD8658093D37}"/>
              </a:ext>
            </a:extLst>
          </p:cNvPr>
          <p:cNvSpPr/>
          <p:nvPr/>
        </p:nvSpPr>
        <p:spPr>
          <a:xfrm>
            <a:off x="5436096" y="116632"/>
            <a:ext cx="1475084" cy="369332"/>
          </a:xfrm>
          <a:prstGeom prst="rect">
            <a:avLst/>
          </a:prstGeom>
        </p:spPr>
        <p:txBody>
          <a:bodyPr wrap="none">
            <a:spAutoFit/>
          </a:bodyPr>
          <a:lstStyle/>
          <a:p>
            <a:r>
              <a:rPr lang="tr-TR" b="1" dirty="0">
                <a:solidFill>
                  <a:schemeClr val="bg1"/>
                </a:solidFill>
              </a:rPr>
              <a:t>ODÜMARAL</a:t>
            </a:r>
          </a:p>
        </p:txBody>
      </p:sp>
    </p:spTree>
    <p:extLst>
      <p:ext uri="{BB962C8B-B14F-4D97-AF65-F5344CB8AC3E}">
        <p14:creationId xmlns:p14="http://schemas.microsoft.com/office/powerpoint/2010/main" val="4121421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4D8914-ADA1-49A4-B5EC-0AD2CC7CA1D5}"/>
              </a:ext>
            </a:extLst>
          </p:cNvPr>
          <p:cNvSpPr>
            <a:spLocks noGrp="1"/>
          </p:cNvSpPr>
          <p:nvPr>
            <p:ph type="title"/>
          </p:nvPr>
        </p:nvSpPr>
        <p:spPr/>
        <p:txBody>
          <a:bodyPr/>
          <a:lstStyle/>
          <a:p>
            <a:pPr algn="ctr"/>
            <a:r>
              <a:rPr lang="tr-TR" b="1" dirty="0"/>
              <a:t>Kolon türüne göre ayrım</a:t>
            </a:r>
          </a:p>
        </p:txBody>
      </p:sp>
      <p:sp>
        <p:nvSpPr>
          <p:cNvPr id="3" name="İçerik Yer Tutucusu 2">
            <a:extLst>
              <a:ext uri="{FF2B5EF4-FFF2-40B4-BE49-F238E27FC236}">
                <a16:creationId xmlns:a16="http://schemas.microsoft.com/office/drawing/2014/main" id="{92218447-E59E-41DE-9DEB-13EE1A984CA8}"/>
              </a:ext>
            </a:extLst>
          </p:cNvPr>
          <p:cNvSpPr>
            <a:spLocks noGrp="1"/>
          </p:cNvSpPr>
          <p:nvPr>
            <p:ph idx="1"/>
          </p:nvPr>
        </p:nvSpPr>
        <p:spPr/>
        <p:txBody>
          <a:bodyPr/>
          <a:lstStyle/>
          <a:p>
            <a:r>
              <a:rPr lang="tr-TR" dirty="0" err="1"/>
              <a:t>Hidrofilik</a:t>
            </a:r>
            <a:r>
              <a:rPr lang="tr-TR" dirty="0"/>
              <a:t> </a:t>
            </a:r>
            <a:r>
              <a:rPr lang="tr-TR" dirty="0" err="1"/>
              <a:t>Interaksiyon</a:t>
            </a:r>
            <a:r>
              <a:rPr lang="tr-TR" dirty="0"/>
              <a:t> </a:t>
            </a:r>
            <a:r>
              <a:rPr lang="tr-TR" dirty="0" err="1"/>
              <a:t>Kromatografi</a:t>
            </a:r>
            <a:r>
              <a:rPr lang="tr-TR" dirty="0"/>
              <a:t> (HILIC)</a:t>
            </a:r>
          </a:p>
          <a:p>
            <a:r>
              <a:rPr lang="tr-TR" dirty="0" err="1"/>
              <a:t>Hidrofobik</a:t>
            </a:r>
            <a:r>
              <a:rPr lang="tr-TR" dirty="0"/>
              <a:t> </a:t>
            </a:r>
            <a:r>
              <a:rPr lang="tr-TR" dirty="0" err="1"/>
              <a:t>Interaksiyon</a:t>
            </a:r>
            <a:r>
              <a:rPr lang="tr-TR" dirty="0"/>
              <a:t> </a:t>
            </a:r>
            <a:r>
              <a:rPr lang="tr-TR" dirty="0" err="1"/>
              <a:t>Kromatografi</a:t>
            </a:r>
            <a:r>
              <a:rPr lang="tr-TR" dirty="0"/>
              <a:t> (HIC)</a:t>
            </a:r>
          </a:p>
          <a:p>
            <a:r>
              <a:rPr lang="tr-TR" dirty="0"/>
              <a:t>Jel Geçirgenlik </a:t>
            </a:r>
            <a:r>
              <a:rPr lang="tr-TR" dirty="0" err="1"/>
              <a:t>Kromatografisi</a:t>
            </a:r>
            <a:r>
              <a:rPr lang="tr-TR" dirty="0"/>
              <a:t> (GPC)</a:t>
            </a:r>
          </a:p>
        </p:txBody>
      </p:sp>
      <p:pic>
        <p:nvPicPr>
          <p:cNvPr id="5" name="Resim 4">
            <a:extLst>
              <a:ext uri="{FF2B5EF4-FFF2-40B4-BE49-F238E27FC236}">
                <a16:creationId xmlns:a16="http://schemas.microsoft.com/office/drawing/2014/main" id="{36B55A53-DAF8-4DD3-8268-2EDB7EA8F5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128" y="3862854"/>
            <a:ext cx="6687604" cy="1816913"/>
          </a:xfrm>
          <a:prstGeom prst="rect">
            <a:avLst/>
          </a:prstGeom>
        </p:spPr>
      </p:pic>
      <p:sp>
        <p:nvSpPr>
          <p:cNvPr id="6" name="Dikdörtgen 5">
            <a:extLst>
              <a:ext uri="{FF2B5EF4-FFF2-40B4-BE49-F238E27FC236}">
                <a16:creationId xmlns:a16="http://schemas.microsoft.com/office/drawing/2014/main" id="{F283A57D-0A20-4E07-85AF-C6363F12BA0E}"/>
              </a:ext>
            </a:extLst>
          </p:cNvPr>
          <p:cNvSpPr/>
          <p:nvPr/>
        </p:nvSpPr>
        <p:spPr>
          <a:xfrm>
            <a:off x="5436096" y="116632"/>
            <a:ext cx="1475084" cy="369332"/>
          </a:xfrm>
          <a:prstGeom prst="rect">
            <a:avLst/>
          </a:prstGeom>
        </p:spPr>
        <p:txBody>
          <a:bodyPr wrap="none">
            <a:spAutoFit/>
          </a:bodyPr>
          <a:lstStyle/>
          <a:p>
            <a:r>
              <a:rPr lang="tr-TR" b="1" dirty="0">
                <a:solidFill>
                  <a:schemeClr val="bg1"/>
                </a:solidFill>
              </a:rPr>
              <a:t>ODÜMARAL</a:t>
            </a:r>
          </a:p>
        </p:txBody>
      </p:sp>
    </p:spTree>
    <p:extLst>
      <p:ext uri="{BB962C8B-B14F-4D97-AF65-F5344CB8AC3E}">
        <p14:creationId xmlns:p14="http://schemas.microsoft.com/office/powerpoint/2010/main" val="11106679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TotalTime>
  <Words>681</Words>
  <Application>Microsoft Office PowerPoint</Application>
  <PresentationFormat>Ekran Gösterisi (4:3)</PresentationFormat>
  <Paragraphs>91</Paragraphs>
  <Slides>16</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16</vt:i4>
      </vt:variant>
    </vt:vector>
  </HeadingPairs>
  <TitlesOfParts>
    <vt:vector size="21" baseType="lpstr">
      <vt:lpstr>Arial</vt:lpstr>
      <vt:lpstr>Century Gothic</vt:lpstr>
      <vt:lpstr>roboto</vt:lpstr>
      <vt:lpstr>Wingdings 2</vt:lpstr>
      <vt:lpstr>Austin</vt:lpstr>
      <vt:lpstr>ORDU ÜNİVERSİTESİ Merkezi Araştırma Laboratuvarı   HPLC (Yüksek Performanslı Sıvı Kromatografi)   </vt:lpstr>
      <vt:lpstr>HPLC nedir?</vt:lpstr>
      <vt:lpstr>HPLC nasıl çalışır?</vt:lpstr>
      <vt:lpstr>HPLC nasıl çalışır?</vt:lpstr>
      <vt:lpstr>HPLC nasıl çalışır?</vt:lpstr>
      <vt:lpstr>Kolon türüne göre ayrım</vt:lpstr>
      <vt:lpstr>Kolon türüne göre ayrım</vt:lpstr>
      <vt:lpstr>Kolon türüne göre ayrım </vt:lpstr>
      <vt:lpstr>Kolon türüne göre ayrım</vt:lpstr>
      <vt:lpstr>Akış Tipine Göre Ayrım</vt:lpstr>
      <vt:lpstr>Dedektörler</vt:lpstr>
      <vt:lpstr>HPLC Kullanım Alanları</vt:lpstr>
      <vt:lpstr>HPLC Kullanım Alanları</vt:lpstr>
      <vt:lpstr>ODUMARAL HPLC Analizleri,</vt:lpstr>
      <vt:lpstr>ODUMARAL HPLC Analizleri,</vt:lpstr>
      <vt:lpstr>Sorumlu Personel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ELEMENTEL ANALİZ</dc:title>
  <dc:creator>TOSHİBA</dc:creator>
  <cp:lastModifiedBy>Serkan GÜNEY</cp:lastModifiedBy>
  <cp:revision>27</cp:revision>
  <dcterms:created xsi:type="dcterms:W3CDTF">2021-04-19T13:48:09Z</dcterms:created>
  <dcterms:modified xsi:type="dcterms:W3CDTF">2021-06-30T10:47:48Z</dcterms:modified>
</cp:coreProperties>
</file>