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  <p:sldId id="261" r:id="rId9"/>
    <p:sldId id="264" r:id="rId10"/>
    <p:sldId id="267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4660"/>
  </p:normalViewPr>
  <p:slideViewPr>
    <p:cSldViewPr>
      <p:cViewPr varScale="1">
        <p:scale>
          <a:sx n="64" d="100"/>
          <a:sy n="64" d="100"/>
        </p:scale>
        <p:origin x="150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23720DD-5B6D-40BF-8493-A6B52D484E6B}" type="datetimeFigureOut">
              <a:rPr lang="tr-TR" smtClean="0"/>
              <a:t>30.06.2021</a:t>
            </a:fld>
            <a:endParaRPr lang="tr-T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30.06.2021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30.06.2021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30.06.2021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30.06.2021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30.06.2021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30.06.2021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30.06.2021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30.06.2021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30.06.2021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30.06.2021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30.06.2021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716016" y="2636912"/>
            <a:ext cx="3456384" cy="2592288"/>
          </a:xfrm>
        </p:spPr>
        <p:txBody>
          <a:bodyPr>
            <a:normAutofit fontScale="90000"/>
          </a:bodyPr>
          <a:lstStyle/>
          <a:p>
            <a:r>
              <a:rPr lang="tr-TR" sz="3100" b="1" dirty="0">
                <a:solidFill>
                  <a:schemeClr val="bg1"/>
                </a:solidFill>
              </a:rPr>
              <a:t>ORDU ÜNİVERSİTESİ</a:t>
            </a:r>
            <a:br>
              <a:rPr lang="tr-TR" sz="3100" b="1" dirty="0">
                <a:solidFill>
                  <a:schemeClr val="bg1"/>
                </a:solidFill>
              </a:rPr>
            </a:br>
            <a:r>
              <a:rPr lang="tr-TR" sz="3100" b="1" dirty="0">
                <a:solidFill>
                  <a:schemeClr val="bg1"/>
                </a:solidFill>
              </a:rPr>
              <a:t>Merkezi Araştırma Laboratuvarı</a:t>
            </a:r>
            <a:br>
              <a:rPr lang="tr-TR" dirty="0"/>
            </a:br>
            <a:br>
              <a:rPr lang="tr-TR" dirty="0"/>
            </a:br>
            <a:br>
              <a:rPr lang="tr-TR" dirty="0"/>
            </a:br>
            <a:r>
              <a:rPr lang="tr-TR" b="1" dirty="0"/>
              <a:t>Mikro Elementel Analiz Cihazı</a:t>
            </a:r>
            <a:br>
              <a:rPr lang="tr-TR" dirty="0"/>
            </a:br>
            <a:br>
              <a:rPr lang="tr-TR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4716015" y="4509120"/>
            <a:ext cx="3528393" cy="1368152"/>
          </a:xfrm>
        </p:spPr>
        <p:txBody>
          <a:bodyPr>
            <a:normAutofit/>
          </a:bodyPr>
          <a:lstStyle/>
          <a:p>
            <a:r>
              <a:rPr lang="tr-TR" b="1" dirty="0"/>
              <a:t>Karbon, Hidrojen, Azot, Kükürt </a:t>
            </a:r>
          </a:p>
          <a:p>
            <a:r>
              <a:rPr lang="tr-TR" b="1" dirty="0"/>
              <a:t>Analiz Sistemi</a:t>
            </a:r>
          </a:p>
          <a:p>
            <a:endParaRPr lang="tr-TR" b="1" dirty="0"/>
          </a:p>
          <a:p>
            <a:r>
              <a:rPr lang="tr-TR" dirty="0"/>
              <a:t>2021</a:t>
            </a: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88640"/>
            <a:ext cx="2293943" cy="1800200"/>
          </a:xfrm>
          <a:prstGeom prst="rect">
            <a:avLst/>
          </a:prstGeom>
        </p:spPr>
      </p:pic>
      <p:sp>
        <p:nvSpPr>
          <p:cNvPr id="6" name="Dikdörtgen 5"/>
          <p:cNvSpPr/>
          <p:nvPr/>
        </p:nvSpPr>
        <p:spPr>
          <a:xfrm>
            <a:off x="179512" y="5824332"/>
            <a:ext cx="39604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>
                <a:solidFill>
                  <a:schemeClr val="bg1"/>
                </a:solidFill>
              </a:rPr>
              <a:t>CİHAZ</a:t>
            </a:r>
          </a:p>
          <a:p>
            <a:r>
              <a:rPr lang="tr-TR" dirty="0">
                <a:solidFill>
                  <a:schemeClr val="bg1"/>
                </a:solidFill>
              </a:rPr>
              <a:t>ELEMENTAR</a:t>
            </a:r>
          </a:p>
          <a:p>
            <a:r>
              <a:rPr lang="tr-TR" dirty="0" err="1">
                <a:solidFill>
                  <a:schemeClr val="bg1"/>
                </a:solidFill>
              </a:rPr>
              <a:t>Vario</a:t>
            </a:r>
            <a:r>
              <a:rPr lang="tr-TR" dirty="0">
                <a:solidFill>
                  <a:schemeClr val="bg1"/>
                </a:solidFill>
              </a:rPr>
              <a:t> Micro CUBE</a:t>
            </a:r>
          </a:p>
        </p:txBody>
      </p:sp>
      <p:pic>
        <p:nvPicPr>
          <p:cNvPr id="7" name="İçerik Yer Tutucusu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2676536"/>
            <a:ext cx="4483190" cy="3056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56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55576" y="959326"/>
            <a:ext cx="7632848" cy="889168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Numune Kabul Kriterleri Nelerdir?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55576" y="2323652"/>
            <a:ext cx="7632848" cy="3841652"/>
          </a:xfrm>
        </p:spPr>
        <p:txBody>
          <a:bodyPr/>
          <a:lstStyle/>
          <a:p>
            <a:pPr lvl="0" algn="just"/>
            <a:r>
              <a:rPr lang="tr-TR" dirty="0"/>
              <a:t>Numune ambalajları numuneyi açıklayacak bilgileri içeren etikete sahip olmalıdır. Numuneler 01’den başlanarak araştırmacı tarafından mutlaka kodlanmalıdır. Analiz Raporu’nda sadece numune kodları belirtilmelidir.</a:t>
            </a:r>
          </a:p>
          <a:p>
            <a:pPr lvl="0" algn="just"/>
            <a:r>
              <a:rPr lang="tr-TR" dirty="0"/>
              <a:t>Numune miktarı gereğinden fazla olmamalı, uygun olmayan kaplarda gönderilmemelidir.</a:t>
            </a:r>
          </a:p>
          <a:p>
            <a:pPr marL="68580" indent="0" algn="just">
              <a:buNone/>
            </a:pP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5436096" y="114836"/>
            <a:ext cx="14750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>
                <a:solidFill>
                  <a:schemeClr val="bg1"/>
                </a:solidFill>
              </a:rPr>
              <a:t>ODÜMARAL</a:t>
            </a:r>
          </a:p>
        </p:txBody>
      </p:sp>
    </p:spTree>
    <p:extLst>
      <p:ext uri="{BB962C8B-B14F-4D97-AF65-F5344CB8AC3E}">
        <p14:creationId xmlns:p14="http://schemas.microsoft.com/office/powerpoint/2010/main" val="27113309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27584" y="1027664"/>
            <a:ext cx="7488832" cy="1143000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Numune Kabul Kriterleri Nelerdir?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3568" y="2323652"/>
            <a:ext cx="7704856" cy="3913660"/>
          </a:xfrm>
        </p:spPr>
        <p:txBody>
          <a:bodyPr>
            <a:normAutofit/>
          </a:bodyPr>
          <a:lstStyle/>
          <a:p>
            <a:pPr lvl="0" algn="just"/>
            <a:r>
              <a:rPr lang="tr-TR" dirty="0"/>
              <a:t>Çatlak, kırık ya da temiz bir görünüme sahip olmayan ambalajlar numunenin özelliklerini bozmuş olabileceğinden kabul edilmeyecektir. </a:t>
            </a:r>
          </a:p>
          <a:p>
            <a:pPr lvl="0" algn="just"/>
            <a:r>
              <a:rPr lang="tr-TR" dirty="0"/>
              <a:t>Analiz edilecek numunenin en çok 950 </a:t>
            </a:r>
            <a:r>
              <a:rPr lang="tr-TR" baseline="30000" dirty="0" err="1"/>
              <a:t>o</a:t>
            </a:r>
            <a:r>
              <a:rPr lang="tr-TR" dirty="0" err="1"/>
              <a:t>C’de</a:t>
            </a:r>
            <a:r>
              <a:rPr lang="tr-TR" dirty="0"/>
              <a:t> yanabilme özelliğine sahip olması gerekmektedir. 950 </a:t>
            </a:r>
            <a:r>
              <a:rPr lang="tr-TR" baseline="30000" dirty="0" err="1"/>
              <a:t>o</a:t>
            </a:r>
            <a:r>
              <a:rPr lang="tr-TR" dirty="0" err="1"/>
              <a:t>C’den</a:t>
            </a:r>
            <a:r>
              <a:rPr lang="tr-TR" dirty="0"/>
              <a:t> yüksek </a:t>
            </a:r>
            <a:r>
              <a:rPr lang="tr-TR" dirty="0" err="1"/>
              <a:t>bozunma</a:t>
            </a:r>
            <a:r>
              <a:rPr lang="tr-TR" dirty="0"/>
              <a:t> sıcaklığına sahip numunelerin analizleri </a:t>
            </a:r>
            <a:r>
              <a:rPr lang="tr-TR" dirty="0" err="1"/>
              <a:t>Elemental</a:t>
            </a:r>
            <a:r>
              <a:rPr lang="tr-TR" dirty="0"/>
              <a:t> Analiz </a:t>
            </a:r>
            <a:r>
              <a:rPr lang="tr-TR" dirty="0" err="1"/>
              <a:t>Cihazı’nda</a:t>
            </a:r>
            <a:r>
              <a:rPr lang="tr-TR" dirty="0"/>
              <a:t> yapılamamaktadır.</a:t>
            </a:r>
          </a:p>
          <a:p>
            <a:pPr algn="just"/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5490944" y="44598"/>
            <a:ext cx="14750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>
                <a:solidFill>
                  <a:schemeClr val="bg1"/>
                </a:solidFill>
              </a:rPr>
              <a:t>ODÜMARAL</a:t>
            </a:r>
          </a:p>
        </p:txBody>
      </p:sp>
    </p:spTree>
    <p:extLst>
      <p:ext uri="{BB962C8B-B14F-4D97-AF65-F5344CB8AC3E}">
        <p14:creationId xmlns:p14="http://schemas.microsoft.com/office/powerpoint/2010/main" val="26353803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27584" y="1027664"/>
            <a:ext cx="7560840" cy="1143000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Numune Kabul Kriterleri Nelerdir?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7584" y="2323652"/>
            <a:ext cx="7488832" cy="3913660"/>
          </a:xfrm>
        </p:spPr>
        <p:txBody>
          <a:bodyPr>
            <a:normAutofit/>
          </a:bodyPr>
          <a:lstStyle/>
          <a:p>
            <a:pPr lvl="0" algn="just"/>
            <a:r>
              <a:rPr lang="tr-TR" dirty="0"/>
              <a:t>Analizi istenen elementler Analiz İstek </a:t>
            </a:r>
            <a:r>
              <a:rPr lang="tr-TR" dirty="0" err="1"/>
              <a:t>Formu’nda</a:t>
            </a:r>
            <a:r>
              <a:rPr lang="tr-TR" dirty="0"/>
              <a:t> belirtilmelidir.</a:t>
            </a:r>
          </a:p>
          <a:p>
            <a:pPr lvl="0" algn="just"/>
            <a:r>
              <a:rPr lang="tr-TR" dirty="0"/>
              <a:t>Numuneler metal içeriyorsa Analiz İstek </a:t>
            </a:r>
            <a:r>
              <a:rPr lang="tr-TR" dirty="0" err="1"/>
              <a:t>Formu’nda</a:t>
            </a:r>
            <a:r>
              <a:rPr lang="tr-TR" dirty="0"/>
              <a:t> açık formülleriyle belirtilmelidir.</a:t>
            </a:r>
          </a:p>
          <a:p>
            <a:pPr lvl="0" algn="just"/>
            <a:r>
              <a:rPr lang="tr-TR" dirty="0"/>
              <a:t>Numuneler homojen olmalıdır. Homojen olmayan veya 950</a:t>
            </a:r>
            <a:r>
              <a:rPr lang="tr-TR" baseline="30000" dirty="0"/>
              <a:t>o</a:t>
            </a:r>
            <a:r>
              <a:rPr lang="tr-TR" dirty="0"/>
              <a:t>C’den yüksek </a:t>
            </a:r>
            <a:r>
              <a:rPr lang="tr-TR" dirty="0" err="1"/>
              <a:t>bozunma</a:t>
            </a:r>
            <a:r>
              <a:rPr lang="tr-TR" dirty="0"/>
              <a:t> sıcaklığına sahip numunelerin analiz sonuçlarından laboratuvarımız sorumlu değildir.</a:t>
            </a:r>
          </a:p>
          <a:p>
            <a:pPr marL="68580" indent="0" algn="just">
              <a:buNone/>
            </a:pP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5436096" y="116632"/>
            <a:ext cx="14750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>
                <a:solidFill>
                  <a:schemeClr val="bg1"/>
                </a:solidFill>
              </a:rPr>
              <a:t>ODÜMARAL</a:t>
            </a:r>
          </a:p>
        </p:txBody>
      </p:sp>
    </p:spTree>
    <p:extLst>
      <p:ext uri="{BB962C8B-B14F-4D97-AF65-F5344CB8AC3E}">
        <p14:creationId xmlns:p14="http://schemas.microsoft.com/office/powerpoint/2010/main" val="30489167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43608" y="1027664"/>
            <a:ext cx="7344816" cy="1143000"/>
          </a:xfrm>
        </p:spPr>
        <p:txBody>
          <a:bodyPr>
            <a:normAutofit/>
          </a:bodyPr>
          <a:lstStyle/>
          <a:p>
            <a:r>
              <a:rPr lang="tr-TR" b="1" dirty="0"/>
              <a:t>Sorumlu Personel</a:t>
            </a:r>
            <a:endParaRPr lang="tr-TR" sz="3100" b="1" dirty="0"/>
          </a:p>
        </p:txBody>
      </p:sp>
      <p:sp>
        <p:nvSpPr>
          <p:cNvPr id="5" name="Dikdörtgen 4"/>
          <p:cNvSpPr/>
          <p:nvPr/>
        </p:nvSpPr>
        <p:spPr>
          <a:xfrm>
            <a:off x="5309542" y="116632"/>
            <a:ext cx="14750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>
                <a:solidFill>
                  <a:schemeClr val="bg1"/>
                </a:solidFill>
              </a:rPr>
              <a:t>ODÜMARAL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366B3C16-51AA-4851-9A2D-2AAC29ED6E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08" y="2736206"/>
            <a:ext cx="6777317" cy="1825428"/>
          </a:xfrm>
        </p:spPr>
        <p:txBody>
          <a:bodyPr/>
          <a:lstStyle/>
          <a:p>
            <a:r>
              <a:rPr lang="tr-TR" dirty="0"/>
              <a:t>İlhan İRENDE</a:t>
            </a:r>
          </a:p>
          <a:p>
            <a:r>
              <a:rPr lang="tr-TR" dirty="0"/>
              <a:t>Dahili No: 5474</a:t>
            </a:r>
          </a:p>
        </p:txBody>
      </p:sp>
    </p:spTree>
    <p:extLst>
      <p:ext uri="{BB962C8B-B14F-4D97-AF65-F5344CB8AC3E}">
        <p14:creationId xmlns:p14="http://schemas.microsoft.com/office/powerpoint/2010/main" val="2831633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Elementel Analiz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tr-TR" dirty="0"/>
              <a:t>Elementel Analiz Cihazı, katı örneklerdeki anorganik ve organik maddelerin yapısında bulunan;</a:t>
            </a:r>
          </a:p>
          <a:p>
            <a:pPr marL="0" indent="0" algn="just">
              <a:buNone/>
            </a:pPr>
            <a:r>
              <a:rPr lang="tr-TR" dirty="0"/>
              <a:t> </a:t>
            </a:r>
          </a:p>
          <a:p>
            <a:pPr algn="just"/>
            <a:r>
              <a:rPr lang="tr-TR" dirty="0"/>
              <a:t>Karbon (C) </a:t>
            </a:r>
          </a:p>
          <a:p>
            <a:pPr algn="just"/>
            <a:r>
              <a:rPr lang="tr-TR" dirty="0"/>
              <a:t>Hidrojen (H) </a:t>
            </a:r>
          </a:p>
          <a:p>
            <a:pPr algn="just"/>
            <a:r>
              <a:rPr lang="tr-TR" dirty="0"/>
              <a:t>Azot (N) </a:t>
            </a:r>
          </a:p>
          <a:p>
            <a:pPr algn="just"/>
            <a:r>
              <a:rPr lang="tr-TR" dirty="0"/>
              <a:t> Kükürt (S)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/>
              <a:t>elementlerinin aynı anda tayinine yönelik bir cihazdır. Cihazımızla homojen olan bütün bileşiklerin mikro analizi yapılabilmektedir. </a:t>
            </a:r>
          </a:p>
        </p:txBody>
      </p:sp>
      <p:sp>
        <p:nvSpPr>
          <p:cNvPr id="4" name="Dikdörtgen 3"/>
          <p:cNvSpPr/>
          <p:nvPr/>
        </p:nvSpPr>
        <p:spPr>
          <a:xfrm>
            <a:off x="5436096" y="106655"/>
            <a:ext cx="14750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>
                <a:solidFill>
                  <a:schemeClr val="bg1"/>
                </a:solidFill>
              </a:rPr>
              <a:t>ODÜMARAL</a:t>
            </a:r>
          </a:p>
        </p:txBody>
      </p:sp>
    </p:spTree>
    <p:extLst>
      <p:ext uri="{BB962C8B-B14F-4D97-AF65-F5344CB8AC3E}">
        <p14:creationId xmlns:p14="http://schemas.microsoft.com/office/powerpoint/2010/main" val="3644336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rmAutofit fontScale="90000"/>
          </a:bodyPr>
          <a:lstStyle/>
          <a:p>
            <a:r>
              <a:rPr lang="tr-TR" b="1" dirty="0" err="1"/>
              <a:t>Elementar</a:t>
            </a:r>
            <a:r>
              <a:rPr lang="tr-TR" b="1" dirty="0"/>
              <a:t> </a:t>
            </a:r>
            <a:r>
              <a:rPr lang="tr-TR" b="1" dirty="0" err="1"/>
              <a:t>Vario</a:t>
            </a:r>
            <a:r>
              <a:rPr lang="tr-TR" b="1" dirty="0"/>
              <a:t> Micro </a:t>
            </a:r>
            <a:r>
              <a:rPr lang="tr-TR" b="1" dirty="0" err="1"/>
              <a:t>Cube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467544" y="2313432"/>
            <a:ext cx="4013247" cy="3516904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tr-TR" sz="2000" dirty="0"/>
              <a:t>Merkezimizde kullanmakta  olduğumuz  </a:t>
            </a:r>
          </a:p>
          <a:p>
            <a:pPr marL="68580" indent="0">
              <a:buNone/>
            </a:pPr>
            <a:r>
              <a:rPr lang="tr-TR" sz="2000" dirty="0"/>
              <a:t>ELEMENTAR marka </a:t>
            </a:r>
            <a:r>
              <a:rPr lang="tr-TR" sz="2000" dirty="0" err="1"/>
              <a:t>vario</a:t>
            </a:r>
            <a:r>
              <a:rPr lang="tr-TR" sz="2000" dirty="0"/>
              <a:t> MICRO CUBE </a:t>
            </a:r>
            <a:r>
              <a:rPr lang="tr-TR" sz="2000" dirty="0" err="1"/>
              <a:t>Elemental</a:t>
            </a:r>
            <a:r>
              <a:rPr lang="tr-TR" sz="2000" dirty="0"/>
              <a:t> Analiz Cihazı  1200-1800 </a:t>
            </a:r>
            <a:r>
              <a:rPr lang="tr-TR" sz="2000" baseline="30000" dirty="0" err="1"/>
              <a:t>o</a:t>
            </a:r>
            <a:r>
              <a:rPr lang="tr-TR" sz="2000" dirty="0" err="1"/>
              <a:t>C’lik</a:t>
            </a:r>
            <a:r>
              <a:rPr lang="tr-TR" sz="2000" dirty="0"/>
              <a:t> yüksek sıcaklıkta katı örnekleri yakma yoluyla örnekteki element yüzdelerini tayin etmektedir. </a:t>
            </a:r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1201" y="2420888"/>
            <a:ext cx="4013247" cy="2736304"/>
          </a:xfrm>
        </p:spPr>
      </p:pic>
      <p:sp>
        <p:nvSpPr>
          <p:cNvPr id="4" name="Dikdörtgen 3"/>
          <p:cNvSpPr/>
          <p:nvPr/>
        </p:nvSpPr>
        <p:spPr>
          <a:xfrm>
            <a:off x="5436096" y="113207"/>
            <a:ext cx="14750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>
                <a:solidFill>
                  <a:schemeClr val="bg1"/>
                </a:solidFill>
              </a:rPr>
              <a:t>ODÜMARAL</a:t>
            </a:r>
          </a:p>
        </p:txBody>
      </p:sp>
    </p:spTree>
    <p:extLst>
      <p:ext uri="{BB962C8B-B14F-4D97-AF65-F5344CB8AC3E}">
        <p14:creationId xmlns:p14="http://schemas.microsoft.com/office/powerpoint/2010/main" val="3555379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27584" y="980728"/>
            <a:ext cx="7240650" cy="901904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Cihazın Çalışma Prensibi Nedir?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492" y="2323652"/>
            <a:ext cx="6984892" cy="3508977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tr-TR" dirty="0"/>
              <a:t>Elementel analiz cihazlarında temel prensip numunenin yüksek sıcaklıklarda yanması esasına dayanır.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İlk aşamada numune kalay kapsüle konulur ve daha sonra yüksek sıcaklıklarda yakılarak yükseltgenir.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Gaz haline gelen numuneler, taşıyıcı </a:t>
            </a:r>
            <a:r>
              <a:rPr lang="tr-TR" dirty="0" err="1"/>
              <a:t>inert</a:t>
            </a:r>
            <a:r>
              <a:rPr lang="tr-TR" dirty="0"/>
              <a:t> gaz  ile </a:t>
            </a:r>
            <a:r>
              <a:rPr lang="tr-TR" dirty="0" err="1"/>
              <a:t>kromatografi</a:t>
            </a:r>
            <a:r>
              <a:rPr lang="tr-TR" dirty="0"/>
              <a:t>  kolonuna gönderilir. Burada Oksijen gazı ile yakılır. Taşıyıcı </a:t>
            </a:r>
            <a:r>
              <a:rPr lang="tr-TR" dirty="0" err="1"/>
              <a:t>inert</a:t>
            </a:r>
            <a:r>
              <a:rPr lang="tr-TR" dirty="0"/>
              <a:t> gaz </a:t>
            </a:r>
            <a:r>
              <a:rPr lang="tr-TR" dirty="0" err="1"/>
              <a:t>He’dur</a:t>
            </a:r>
            <a:r>
              <a:rPr lang="tr-TR" dirty="0"/>
              <a:t>.</a:t>
            </a:r>
          </a:p>
          <a:p>
            <a:pPr marL="68580" indent="0" algn="just">
              <a:buNone/>
            </a:pP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5436096" y="116632"/>
            <a:ext cx="14750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>
                <a:solidFill>
                  <a:schemeClr val="bg1"/>
                </a:solidFill>
              </a:rPr>
              <a:t>ODÜMARAL</a:t>
            </a:r>
          </a:p>
        </p:txBody>
      </p:sp>
    </p:spTree>
    <p:extLst>
      <p:ext uri="{BB962C8B-B14F-4D97-AF65-F5344CB8AC3E}">
        <p14:creationId xmlns:p14="http://schemas.microsoft.com/office/powerpoint/2010/main" val="3151270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99592" y="1027664"/>
            <a:ext cx="7168642" cy="1143000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Cihazın Çalışma Prensibi Nedir?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tr-TR" dirty="0"/>
              <a:t>Kantitatif yanma işlemini tam olarak yapmak için gaz karışımı yükseltgen katalizör (</a:t>
            </a:r>
            <a:r>
              <a:rPr lang="tr-TR" dirty="0" err="1"/>
              <a:t>CuO</a:t>
            </a:r>
            <a:r>
              <a:rPr lang="tr-TR" dirty="0"/>
              <a:t>) bölgesine gönderilir. Daha sonra bakırın bulunduğu bir indirgenme bölgesinde</a:t>
            </a:r>
          </a:p>
          <a:p>
            <a:pPr marL="68580" indent="0" algn="just">
              <a:buNone/>
            </a:pPr>
            <a:endParaRPr lang="tr-TR" dirty="0"/>
          </a:p>
          <a:p>
            <a:pPr algn="just">
              <a:buFont typeface="Wingdings" pitchFamily="2" charset="2"/>
              <a:buChar char="Ø"/>
            </a:pPr>
            <a:r>
              <a:rPr lang="tr-TR" dirty="0"/>
              <a:t>Karbon CO</a:t>
            </a:r>
            <a:r>
              <a:rPr lang="tr-TR" baseline="-25000" dirty="0"/>
              <a:t>2</a:t>
            </a:r>
            <a:endParaRPr lang="tr-TR" dirty="0"/>
          </a:p>
          <a:p>
            <a:pPr algn="just">
              <a:buFont typeface="Wingdings" pitchFamily="2" charset="2"/>
              <a:buChar char="Ø"/>
            </a:pPr>
            <a:r>
              <a:rPr lang="tr-TR" dirty="0"/>
              <a:t>Hidrojen H</a:t>
            </a:r>
            <a:r>
              <a:rPr lang="tr-TR" baseline="-25000" dirty="0"/>
              <a:t>2</a:t>
            </a:r>
            <a:r>
              <a:rPr lang="tr-TR" dirty="0"/>
              <a:t>O</a:t>
            </a:r>
          </a:p>
          <a:p>
            <a:pPr algn="just">
              <a:buFont typeface="Wingdings" pitchFamily="2" charset="2"/>
              <a:buChar char="Ø"/>
            </a:pPr>
            <a:r>
              <a:rPr lang="tr-TR" dirty="0"/>
              <a:t>Azot N</a:t>
            </a:r>
            <a:r>
              <a:rPr lang="tr-TR" baseline="-25000" dirty="0"/>
              <a:t>2</a:t>
            </a:r>
            <a:endParaRPr lang="tr-TR" dirty="0"/>
          </a:p>
          <a:p>
            <a:pPr algn="just">
              <a:buFont typeface="Wingdings" pitchFamily="2" charset="2"/>
              <a:buChar char="Ø"/>
            </a:pPr>
            <a:r>
              <a:rPr lang="tr-TR" dirty="0"/>
              <a:t>Kükürt SO</a:t>
            </a:r>
            <a:r>
              <a:rPr lang="tr-TR" baseline="-25000" dirty="0"/>
              <a:t>2</a:t>
            </a:r>
          </a:p>
          <a:p>
            <a:pPr marL="68580" indent="0" algn="just">
              <a:buNone/>
            </a:pPr>
            <a:endParaRPr lang="tr-TR" dirty="0"/>
          </a:p>
          <a:p>
            <a:pPr marL="68580" indent="0" algn="just">
              <a:buNone/>
            </a:pPr>
            <a:r>
              <a:rPr lang="tr-TR" dirty="0"/>
              <a:t>gazlarına dönüşür.</a:t>
            </a:r>
          </a:p>
        </p:txBody>
      </p:sp>
      <p:sp>
        <p:nvSpPr>
          <p:cNvPr id="4" name="Dikdörtgen 3"/>
          <p:cNvSpPr/>
          <p:nvPr/>
        </p:nvSpPr>
        <p:spPr>
          <a:xfrm>
            <a:off x="5436096" y="116632"/>
            <a:ext cx="14750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>
                <a:solidFill>
                  <a:schemeClr val="bg1"/>
                </a:solidFill>
              </a:rPr>
              <a:t>ODÜMARAL</a:t>
            </a:r>
          </a:p>
        </p:txBody>
      </p:sp>
    </p:spTree>
    <p:extLst>
      <p:ext uri="{BB962C8B-B14F-4D97-AF65-F5344CB8AC3E}">
        <p14:creationId xmlns:p14="http://schemas.microsoft.com/office/powerpoint/2010/main" val="1485696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27584" y="1027664"/>
            <a:ext cx="7240650" cy="1143000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Cihazın Çalışma Prensibi Nedir?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51296" y="2321359"/>
            <a:ext cx="6993225" cy="350897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tr-TR" dirty="0"/>
              <a:t>Oluşan ve ayrılan gazlar ayrı ayrı özel tutucu kolonlarda tutulduktan sonra her birinin örnekteki miktarı </a:t>
            </a:r>
            <a:r>
              <a:rPr lang="tr-TR" dirty="0" err="1"/>
              <a:t>termokondüktif</a:t>
            </a:r>
            <a:r>
              <a:rPr lang="tr-TR" dirty="0"/>
              <a:t> </a:t>
            </a:r>
            <a:r>
              <a:rPr lang="tr-TR" dirty="0" err="1"/>
              <a:t>dedektör</a:t>
            </a:r>
            <a:r>
              <a:rPr lang="tr-TR" dirty="0"/>
              <a:t> (TCD veya ısısal iletkenlik </a:t>
            </a:r>
            <a:r>
              <a:rPr lang="tr-TR" dirty="0" err="1"/>
              <a:t>dedektörü</a:t>
            </a:r>
            <a:r>
              <a:rPr lang="tr-TR" dirty="0"/>
              <a:t>) aracılığıyla belirlenir.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Her bir gazın miktarı ile orantılı bir elektrik sinyali elde edilir. Bu elektrik sinyali daha sonra spektrumda elde edilen eğri alanlarıyla orantılı olarak numunenin elementel bileşim yüzdesini verir.</a:t>
            </a:r>
          </a:p>
        </p:txBody>
      </p:sp>
      <p:sp>
        <p:nvSpPr>
          <p:cNvPr id="4" name="Dikdörtgen 3"/>
          <p:cNvSpPr/>
          <p:nvPr/>
        </p:nvSpPr>
        <p:spPr>
          <a:xfrm>
            <a:off x="5436096" y="116632"/>
            <a:ext cx="14750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>
                <a:solidFill>
                  <a:schemeClr val="bg1"/>
                </a:solidFill>
              </a:rPr>
              <a:t>ODÜMARAL</a:t>
            </a:r>
          </a:p>
        </p:txBody>
      </p:sp>
    </p:spTree>
    <p:extLst>
      <p:ext uri="{BB962C8B-B14F-4D97-AF65-F5344CB8AC3E}">
        <p14:creationId xmlns:p14="http://schemas.microsoft.com/office/powerpoint/2010/main" val="2958988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Analiz Süreci Nasıl İlerliyor?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dirty="0"/>
              <a:t>İnce elenerek homojen hale getirilen numuneler kalay kapsüllerde 1-2 mg aralığında tartılır ve cihazın örnek haznesine yerleştirilir.</a:t>
            </a:r>
          </a:p>
          <a:p>
            <a:pPr algn="just">
              <a:buFont typeface="Wingdings" pitchFamily="2" charset="2"/>
              <a:buChar char="Ø"/>
            </a:pPr>
            <a:endParaRPr lang="tr-TR" dirty="0"/>
          </a:p>
          <a:p>
            <a:pPr algn="just">
              <a:buFont typeface="Wingdings" pitchFamily="2" charset="2"/>
              <a:buChar char="Ø"/>
            </a:pPr>
            <a:r>
              <a:rPr lang="tr-TR" dirty="0"/>
              <a:t>Cihazda yaklaşık 1200 derece sıcaklıkta yakılarak kül haline getirilir. Gaz fazına geçen örnekteki dört element cihazın detektörleriyle algılanarak analizi gerçekleştirilir.</a:t>
            </a:r>
          </a:p>
          <a:p>
            <a:pPr algn="just">
              <a:buFont typeface="Wingdings" pitchFamily="2" charset="2"/>
              <a:buChar char="Ø"/>
            </a:pPr>
            <a:endParaRPr lang="tr-TR" dirty="0"/>
          </a:p>
          <a:p>
            <a:pPr algn="just">
              <a:buFont typeface="Wingdings" pitchFamily="2" charset="2"/>
              <a:buChar char="Ø"/>
            </a:pPr>
            <a:r>
              <a:rPr lang="tr-TR" dirty="0"/>
              <a:t>Karbon, hidrojen, azot ve kükürdün aynı anda analizi yaklaşık 12 dakika sürmektedir.</a:t>
            </a:r>
          </a:p>
          <a:p>
            <a:pPr marL="68580" indent="0" algn="just">
              <a:buNone/>
            </a:pP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5436096" y="116632"/>
            <a:ext cx="14750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>
                <a:solidFill>
                  <a:schemeClr val="bg1"/>
                </a:solidFill>
              </a:rPr>
              <a:t>ODÜMARAL</a:t>
            </a:r>
          </a:p>
        </p:txBody>
      </p:sp>
    </p:spTree>
    <p:extLst>
      <p:ext uri="{BB962C8B-B14F-4D97-AF65-F5344CB8AC3E}">
        <p14:creationId xmlns:p14="http://schemas.microsoft.com/office/powerpoint/2010/main" val="3856439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Analizi Yapılabilecek Örnekler Nelerdir?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tr-TR" dirty="0"/>
              <a:t>Elementel Analiz Cihazı ile;</a:t>
            </a:r>
          </a:p>
          <a:p>
            <a:pPr marL="68580" indent="0">
              <a:buNone/>
            </a:pPr>
            <a:r>
              <a:rPr lang="tr-TR" dirty="0"/>
              <a:t> </a:t>
            </a:r>
          </a:p>
          <a:p>
            <a:pPr>
              <a:buFont typeface="Courier New" pitchFamily="49" charset="0"/>
              <a:buChar char="o"/>
            </a:pPr>
            <a:r>
              <a:rPr lang="tr-TR" dirty="0"/>
              <a:t>İlaçlar</a:t>
            </a:r>
          </a:p>
          <a:p>
            <a:pPr>
              <a:buFont typeface="Courier New" pitchFamily="49" charset="0"/>
              <a:buChar char="o"/>
            </a:pPr>
            <a:r>
              <a:rPr lang="tr-TR" dirty="0"/>
              <a:t>Bitki ve toprak örnekleri </a:t>
            </a:r>
          </a:p>
          <a:p>
            <a:pPr>
              <a:buFont typeface="Courier New" pitchFamily="49" charset="0"/>
              <a:buChar char="o"/>
            </a:pPr>
            <a:r>
              <a:rPr lang="tr-TR" dirty="0"/>
              <a:t>Kimyasallar</a:t>
            </a:r>
          </a:p>
          <a:p>
            <a:pPr>
              <a:buFont typeface="Courier New" pitchFamily="49" charset="0"/>
              <a:buChar char="o"/>
            </a:pPr>
            <a:r>
              <a:rPr lang="tr-TR" dirty="0"/>
              <a:t>Plastikler</a:t>
            </a:r>
          </a:p>
          <a:p>
            <a:pPr>
              <a:buFont typeface="Courier New" pitchFamily="49" charset="0"/>
              <a:buChar char="o"/>
            </a:pPr>
            <a:r>
              <a:rPr lang="tr-TR" dirty="0"/>
              <a:t>Reçineler gibi…</a:t>
            </a:r>
          </a:p>
          <a:p>
            <a:pPr marL="68580" indent="0">
              <a:buNone/>
            </a:pPr>
            <a:endParaRPr lang="tr-TR" dirty="0"/>
          </a:p>
          <a:p>
            <a:pPr marL="68580" indent="0">
              <a:buNone/>
            </a:pPr>
            <a:r>
              <a:rPr lang="tr-TR" dirty="0"/>
              <a:t>bütün organik ve inorganik bileşiklerin mikro numune analizi yapılabilmektedir. </a:t>
            </a:r>
          </a:p>
        </p:txBody>
      </p:sp>
      <p:sp>
        <p:nvSpPr>
          <p:cNvPr id="4" name="Dikdörtgen 3"/>
          <p:cNvSpPr/>
          <p:nvPr/>
        </p:nvSpPr>
        <p:spPr>
          <a:xfrm>
            <a:off x="5436096" y="116632"/>
            <a:ext cx="14750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>
                <a:solidFill>
                  <a:schemeClr val="bg1"/>
                </a:solidFill>
              </a:rPr>
              <a:t>ODÜMARAL</a:t>
            </a:r>
          </a:p>
        </p:txBody>
      </p:sp>
    </p:spTree>
    <p:extLst>
      <p:ext uri="{BB962C8B-B14F-4D97-AF65-F5344CB8AC3E}">
        <p14:creationId xmlns:p14="http://schemas.microsoft.com/office/powerpoint/2010/main" val="2755362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3568" y="1027664"/>
            <a:ext cx="7632848" cy="817160"/>
          </a:xfrm>
        </p:spPr>
        <p:txBody>
          <a:bodyPr>
            <a:noAutofit/>
          </a:bodyPr>
          <a:lstStyle/>
          <a:p>
            <a:r>
              <a:rPr lang="tr-TR" sz="3600" b="1" dirty="0"/>
              <a:t>Numune Kabul Kriterleri Nelerdir?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3568" y="2323652"/>
            <a:ext cx="7848872" cy="3985668"/>
          </a:xfrm>
        </p:spPr>
        <p:txBody>
          <a:bodyPr>
            <a:normAutofit/>
          </a:bodyPr>
          <a:lstStyle/>
          <a:p>
            <a:pPr algn="just"/>
            <a:r>
              <a:rPr lang="tr-TR" dirty="0"/>
              <a:t>Web sayfamızdaki ilgili evraklar eksiksiz doldurulmalıdır.</a:t>
            </a:r>
          </a:p>
          <a:p>
            <a:pPr lvl="0" algn="just"/>
            <a:r>
              <a:rPr lang="tr-TR" dirty="0"/>
              <a:t>Orijinal numuneyi temsil eden numune/ numuneler tercihen </a:t>
            </a:r>
            <a:r>
              <a:rPr lang="tr-TR" dirty="0" err="1"/>
              <a:t>ependorf</a:t>
            </a:r>
            <a:r>
              <a:rPr lang="tr-TR" dirty="0"/>
              <a:t> tüplerde ağzı sıkıca kapalı ve mümkünse </a:t>
            </a:r>
            <a:r>
              <a:rPr lang="tr-TR" dirty="0" err="1"/>
              <a:t>parafilmlenmiş</a:t>
            </a:r>
            <a:r>
              <a:rPr lang="tr-TR" dirty="0"/>
              <a:t> olarak teslim edilmelidir. Özellikle jel numunelerde sızıntı yapmayacak kaplar tercih edilmelidir. Numune miktarına uygun büyüklükte kaplar kullanılmalıdır.</a:t>
            </a:r>
          </a:p>
          <a:p>
            <a:pPr algn="just"/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5459716" y="128903"/>
            <a:ext cx="14750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>
                <a:solidFill>
                  <a:schemeClr val="bg1"/>
                </a:solidFill>
              </a:rPr>
              <a:t>ODÜMARAL</a:t>
            </a:r>
          </a:p>
        </p:txBody>
      </p:sp>
    </p:spTree>
    <p:extLst>
      <p:ext uri="{BB962C8B-B14F-4D97-AF65-F5344CB8AC3E}">
        <p14:creationId xmlns:p14="http://schemas.microsoft.com/office/powerpoint/2010/main" val="30134941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125</TotalTime>
  <Words>557</Words>
  <Application>Microsoft Office PowerPoint</Application>
  <PresentationFormat>Ekran Gösterisi (4:3)</PresentationFormat>
  <Paragraphs>83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8" baseType="lpstr">
      <vt:lpstr>Century Gothic</vt:lpstr>
      <vt:lpstr>Courier New</vt:lpstr>
      <vt:lpstr>Wingdings</vt:lpstr>
      <vt:lpstr>Wingdings 2</vt:lpstr>
      <vt:lpstr>Austin</vt:lpstr>
      <vt:lpstr>ORDU ÜNİVERSİTESİ Merkezi Araştırma Laboratuvarı   Mikro Elementel Analiz Cihazı  </vt:lpstr>
      <vt:lpstr>Elementel Analiz</vt:lpstr>
      <vt:lpstr>Elementar Vario Micro Cube</vt:lpstr>
      <vt:lpstr>Cihazın Çalışma Prensibi Nedir?</vt:lpstr>
      <vt:lpstr>Cihazın Çalışma Prensibi Nedir?</vt:lpstr>
      <vt:lpstr>Cihazın Çalışma Prensibi Nedir?</vt:lpstr>
      <vt:lpstr>Analiz Süreci Nasıl İlerliyor?</vt:lpstr>
      <vt:lpstr>Analizi Yapılabilecek Örnekler Nelerdir?</vt:lpstr>
      <vt:lpstr>Numune Kabul Kriterleri Nelerdir?</vt:lpstr>
      <vt:lpstr>Numune Kabul Kriterleri Nelerdir?</vt:lpstr>
      <vt:lpstr>Numune Kabul Kriterleri Nelerdir?</vt:lpstr>
      <vt:lpstr>Numune Kabul Kriterleri Nelerdir?</vt:lpstr>
      <vt:lpstr>Sorumlu Personel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ELEMENTEL ANALİZ</dc:title>
  <dc:creator>TOSHİBA</dc:creator>
  <cp:lastModifiedBy>Serkan GÜNEY</cp:lastModifiedBy>
  <cp:revision>26</cp:revision>
  <dcterms:created xsi:type="dcterms:W3CDTF">2021-04-19T13:48:09Z</dcterms:created>
  <dcterms:modified xsi:type="dcterms:W3CDTF">2021-06-30T10:44:30Z</dcterms:modified>
</cp:coreProperties>
</file>